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60" r:id="rId2"/>
    <p:sldId id="267" r:id="rId3"/>
    <p:sldId id="281" r:id="rId4"/>
    <p:sldId id="273" r:id="rId5"/>
    <p:sldId id="285" r:id="rId6"/>
    <p:sldId id="268" r:id="rId7"/>
    <p:sldId id="269" r:id="rId8"/>
    <p:sldId id="286" r:id="rId9"/>
    <p:sldId id="288" r:id="rId10"/>
    <p:sldId id="287" r:id="rId11"/>
    <p:sldId id="262" r:id="rId12"/>
    <p:sldId id="270" r:id="rId13"/>
    <p:sldId id="271" r:id="rId14"/>
    <p:sldId id="272" r:id="rId15"/>
    <p:sldId id="274" r:id="rId16"/>
    <p:sldId id="275" r:id="rId17"/>
    <p:sldId id="276" r:id="rId18"/>
    <p:sldId id="277" r:id="rId19"/>
    <p:sldId id="278" r:id="rId20"/>
    <p:sldId id="279" r:id="rId21"/>
    <p:sldId id="284" r:id="rId22"/>
    <p:sldId id="330" r:id="rId23"/>
    <p:sldId id="280" r:id="rId24"/>
    <p:sldId id="282" r:id="rId25"/>
    <p:sldId id="283" r:id="rId26"/>
    <p:sldId id="289" r:id="rId27"/>
    <p:sldId id="329" r:id="rId28"/>
    <p:sldId id="331" r:id="rId2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bine Sommer" initials="SS" lastIdx="1" clrIdx="0">
    <p:extLst>
      <p:ext uri="{19B8F6BF-5375-455C-9EA6-DF929625EA0E}">
        <p15:presenceInfo xmlns:p15="http://schemas.microsoft.com/office/powerpoint/2012/main" userId="S-1-5-21-3849005281-361581855-2026736980-1112" providerId="AD"/>
      </p:ext>
    </p:extLst>
  </p:cmAuthor>
  <p:cmAuthor id="2" name="Andreas Ziermann" initials="AZ" lastIdx="12" clrIdx="1">
    <p:extLst>
      <p:ext uri="{19B8F6BF-5375-455C-9EA6-DF929625EA0E}">
        <p15:presenceInfo xmlns:p15="http://schemas.microsoft.com/office/powerpoint/2012/main" userId="S-1-5-21-3849005281-361581855-2026736980-11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B0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37" autoAdjust="0"/>
    <p:restoredTop sz="80234" autoAdjust="0"/>
  </p:normalViewPr>
  <p:slideViewPr>
    <p:cSldViewPr snapToGrid="0">
      <p:cViewPr varScale="1">
        <p:scale>
          <a:sx n="88" d="100"/>
          <a:sy n="88" d="100"/>
        </p:scale>
        <p:origin x="78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DD43A9-C11B-431E-8AE1-D526A9F01EB4}" type="datetimeFigureOut">
              <a:rPr lang="de-DE" smtClean="0"/>
              <a:t>19.10.2021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A741CA-AA39-4C3D-9D18-DF6523E14173}" type="slidenum">
              <a:rPr lang="de-DE" smtClean="0"/>
              <a:t>‹Nr.›</a:t>
            </a:fld>
            <a:endParaRPr lang="de-DE"/>
          </a:p>
        </p:txBody>
      </p:sp>
    </p:spTree>
    <p:extLst>
      <p:ext uri="{BB962C8B-B14F-4D97-AF65-F5344CB8AC3E}">
        <p14:creationId xmlns:p14="http://schemas.microsoft.com/office/powerpoint/2010/main" val="3738489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umweltbundesamt.de/service/glossar/i?tag=IPCC#alphabar"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www.umweltbundesamt.de/service/glossar/t?tag=Treibhauseffekt#alphabar" TargetMode="External"/><Relationship Id="rId5" Type="http://schemas.openxmlformats.org/officeDocument/2006/relationships/hyperlink" Target="https://www.umweltbundesamt.de/service/glossar/a?tag=Atmosphre#alphabar" TargetMode="External"/><Relationship Id="rId4" Type="http://schemas.openxmlformats.org/officeDocument/2006/relationships/hyperlink" Target="https://www.umweltbundesamt.de/service/glossar/k?tag=Klimanderung#alphabar"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de.wikipedia.org/wiki/D%C3%BCnger" TargetMode="External"/><Relationship Id="rId13" Type="http://schemas.openxmlformats.org/officeDocument/2006/relationships/hyperlink" Target="https://de.wikipedia.org/wiki/Distickstoffmonoxid#cite_note-24" TargetMode="External"/><Relationship Id="rId3" Type="http://schemas.openxmlformats.org/officeDocument/2006/relationships/hyperlink" Target="https://de.wikipedia.org/wiki/Nitrifikation" TargetMode="External"/><Relationship Id="rId7" Type="http://schemas.openxmlformats.org/officeDocument/2006/relationships/hyperlink" Target="https://de.wikipedia.org/wiki/Distickstoffmonoxid#cite_note-21" TargetMode="External"/><Relationship Id="rId12" Type="http://schemas.openxmlformats.org/officeDocument/2006/relationships/hyperlink" Target="https://de.wikipedia.org/wiki/%C3%96kologische_Landwirtschaf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de.wikipedia.org/wiki/Landwirtschaft#Extensive_und_intensive_Landwirtschaft" TargetMode="External"/><Relationship Id="rId11" Type="http://schemas.openxmlformats.org/officeDocument/2006/relationships/hyperlink" Target="https://de.wikipedia.org/wiki/Konventionelle_Landwirtschaft" TargetMode="External"/><Relationship Id="rId5" Type="http://schemas.openxmlformats.org/officeDocument/2006/relationships/hyperlink" Target="https://de.wikipedia.org/wiki/Distickstoffmonoxid#cite_note-20" TargetMode="External"/><Relationship Id="rId10" Type="http://schemas.openxmlformats.org/officeDocument/2006/relationships/hyperlink" Target="https://de.wikipedia.org/wiki/Distickstoffmonoxid#cite_note-23" TargetMode="External"/><Relationship Id="rId4" Type="http://schemas.openxmlformats.org/officeDocument/2006/relationships/hyperlink" Target="https://de.wikipedia.org/wiki/Distickstoffmonoxid#cite_note-R&#214;MPP-4" TargetMode="External"/><Relationship Id="rId9" Type="http://schemas.openxmlformats.org/officeDocument/2006/relationships/hyperlink" Target="https://de.wikipedia.org/wiki/Distickstoffmonoxid#cite_note-22"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Quelle: Umweltbundesamt, März 2021</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Klimaschutzplan 2050: </a:t>
            </a:r>
            <a:r>
              <a:rPr lang="de-DE" dirty="0"/>
              <a:t>Klimaschutzpolitische Grundsätze und Ziele der Bundesregierung</a:t>
            </a:r>
          </a:p>
          <a:p>
            <a:endParaRPr lang="de-DE" dirty="0"/>
          </a:p>
          <a:p>
            <a:r>
              <a:rPr lang="de-DE" dirty="0"/>
              <a:t>Eine Reduzierung der THG-Emissionen um 95% bedeutet für Deutschland Klimaneutralität.</a:t>
            </a:r>
          </a:p>
          <a:p>
            <a:endParaRPr lang="de-DE" dirty="0"/>
          </a:p>
          <a:p>
            <a:r>
              <a:rPr lang="de-DE" sz="1200" kern="1200" dirty="0">
                <a:solidFill>
                  <a:schemeClr val="tx1"/>
                </a:solidFill>
                <a:effectLst/>
                <a:latin typeface="+mn-lt"/>
                <a:ea typeface="+mn-ea"/>
                <a:cs typeface="+mn-cs"/>
              </a:rPr>
              <a:t>Langfristszenarien für die Transformation des Energiesystems in Deutschland, Studie im Auftrag des Bundesministeriums für Wirtschaft und Energie, Fraunhofer ISI – Benjamin Pfluger, </a:t>
            </a:r>
            <a:r>
              <a:rPr lang="de-DE" sz="1200" kern="1200" dirty="0" err="1">
                <a:solidFill>
                  <a:schemeClr val="tx1"/>
                </a:solidFill>
                <a:effectLst/>
                <a:latin typeface="+mn-lt"/>
                <a:ea typeface="+mn-ea"/>
                <a:cs typeface="+mn-cs"/>
              </a:rPr>
              <a:t>Consentec</a:t>
            </a:r>
            <a:r>
              <a:rPr lang="de-DE" sz="1200" kern="1200" dirty="0">
                <a:solidFill>
                  <a:schemeClr val="tx1"/>
                </a:solidFill>
                <a:effectLst/>
                <a:latin typeface="+mn-lt"/>
                <a:ea typeface="+mn-ea"/>
                <a:cs typeface="+mn-cs"/>
              </a:rPr>
              <a:t> GmbH – Bernd Tersteegen, </a:t>
            </a:r>
            <a:r>
              <a:rPr lang="de-DE" sz="1200" kern="1200" dirty="0" err="1">
                <a:solidFill>
                  <a:schemeClr val="tx1"/>
                </a:solidFill>
                <a:effectLst/>
                <a:latin typeface="+mn-lt"/>
                <a:ea typeface="+mn-ea"/>
                <a:cs typeface="+mn-cs"/>
              </a:rPr>
              <a:t>ifeu</a:t>
            </a:r>
            <a:r>
              <a:rPr lang="de-DE" sz="1200" kern="1200" dirty="0">
                <a:solidFill>
                  <a:schemeClr val="tx1"/>
                </a:solidFill>
                <a:effectLst/>
                <a:latin typeface="+mn-lt"/>
                <a:ea typeface="+mn-ea"/>
                <a:cs typeface="+mn-cs"/>
              </a:rPr>
              <a:t> – Bernd </a:t>
            </a:r>
            <a:r>
              <a:rPr lang="de-DE" sz="1200" kern="1200" dirty="0" err="1">
                <a:solidFill>
                  <a:schemeClr val="tx1"/>
                </a:solidFill>
                <a:effectLst/>
                <a:latin typeface="+mn-lt"/>
                <a:ea typeface="+mn-ea"/>
                <a:cs typeface="+mn-cs"/>
              </a:rPr>
              <a:t>FrankeMai</a:t>
            </a:r>
            <a:r>
              <a:rPr lang="de-DE" sz="1200" kern="1200" dirty="0">
                <a:solidFill>
                  <a:schemeClr val="tx1"/>
                </a:solidFill>
                <a:effectLst/>
                <a:latin typeface="+mn-lt"/>
                <a:ea typeface="+mn-ea"/>
                <a:cs typeface="+mn-cs"/>
              </a:rPr>
              <a:t> 2017: Wie sich im Lauf der Analysen in diesem Papier zeigt, aber auch in [</a:t>
            </a:r>
            <a:r>
              <a:rPr lang="de-DE" sz="1200" kern="1200" dirty="0" err="1">
                <a:solidFill>
                  <a:schemeClr val="tx1"/>
                </a:solidFill>
                <a:effectLst/>
                <a:latin typeface="+mn-lt"/>
                <a:ea typeface="+mn-ea"/>
                <a:cs typeface="+mn-cs"/>
              </a:rPr>
              <a:t>Repenning</a:t>
            </a:r>
            <a:r>
              <a:rPr lang="de-DE" sz="1200" kern="1200" dirty="0">
                <a:solidFill>
                  <a:schemeClr val="tx1"/>
                </a:solidFill>
                <a:effectLst/>
                <a:latin typeface="+mn-lt"/>
                <a:ea typeface="+mn-ea"/>
                <a:cs typeface="+mn-cs"/>
              </a:rPr>
              <a:t> et al. 2015] und [UBA 2014] gefolgert wurde, kann ein gewisser Teil der </a:t>
            </a:r>
            <a:r>
              <a:rPr lang="de-DE" sz="1200" kern="1200" dirty="0" err="1">
                <a:solidFill>
                  <a:schemeClr val="tx1"/>
                </a:solidFill>
                <a:effectLst/>
                <a:latin typeface="+mn-lt"/>
                <a:ea typeface="+mn-ea"/>
                <a:cs typeface="+mn-cs"/>
              </a:rPr>
              <a:t>nichtener-getischen</a:t>
            </a:r>
            <a:r>
              <a:rPr lang="de-DE" sz="1200" kern="1200" dirty="0">
                <a:solidFill>
                  <a:schemeClr val="tx1"/>
                </a:solidFill>
                <a:effectLst/>
                <a:latin typeface="+mn-lt"/>
                <a:ea typeface="+mn-ea"/>
                <a:cs typeface="+mn-cs"/>
              </a:rPr>
              <a:t> Emissionen de facto nicht vermieden werden. Diese werden im Folgenden als „quasi-unvermeidbare“ Emissionen bezeichnet. Den größten Anteil an diesen haben bestimmte Emissionen aus der Landwirtschaft. Quasi-unvermeidbar heißt dabei nicht, dass zukünftig keine Untersuchungen dazu angestellt werden sollten, wie diese Emissionen so weit wie möglich reduziert werden können, denn diese Untersuchungen können nicht zuletzt auch eine Grundlage für gesellschafts-politische Diskussion sein. Der Ausdruck quasi-unvermeidbar bezieht sich darauf, dass nach heutigem Erkenntnistand nicht davon ausgegangen werden sollte, dass ein großer Teil dieser Emissionen vermieden werden kann und dass dies in den Emissionszielen der anderen Bereiche berücksichtigt werden muss. Dennoch muss betont werden, dass eine rein technische Lösung für eine vollständige Dekarbonisierung ohne Änderung der Lebensgewohnheiten und ohne gesellschaftlichen Einsatz kaum möglich ist, da sie andernfalls mit extrem hohen Kosten verbunden ist.</a:t>
            </a:r>
            <a:endParaRPr lang="de-DE" dirty="0"/>
          </a:p>
          <a:p>
            <a:endParaRPr lang="de-DE" dirty="0"/>
          </a:p>
          <a:p>
            <a:r>
              <a:rPr lang="de-DE" dirty="0"/>
              <a:t>Im Gegensatz zur Vorjahresschätzung der deutschen THG-Emissionen für 2020 stiegen die THG-Emissionen erneut an, auch in der Landwirtschaft. Um das Reduktionsziel von 95% bis 2050 zu erreichen, muss auch die Landwirtschaft noch erhebliche Anstrengungen machen, um vor allem Methan und Lachgas zu reduzieren.</a:t>
            </a:r>
          </a:p>
          <a:p>
            <a:endParaRPr lang="de-DE" dirty="0"/>
          </a:p>
          <a:p>
            <a:r>
              <a:rPr lang="de-DE" dirty="0"/>
              <a:t>Nach: ⁠</a:t>
            </a:r>
            <a:r>
              <a:rPr lang="de-DE" dirty="0">
                <a:hlinkClick r:id="rId3"/>
              </a:rPr>
              <a:t>IPCC</a:t>
            </a:r>
            <a:r>
              <a:rPr lang="de-DE" dirty="0"/>
              <a:t>⁠ (2007): ⁠</a:t>
            </a:r>
            <a:r>
              <a:rPr lang="de-DE" dirty="0">
                <a:hlinkClick r:id="rId4"/>
              </a:rPr>
              <a:t>Klimaänderung</a:t>
            </a:r>
            <a:r>
              <a:rPr lang="de-DE" dirty="0"/>
              <a:t>⁠ 2007: Treibhausgase sind diejenigen gasförmigen Bestandteile in der ⁠</a:t>
            </a:r>
            <a:r>
              <a:rPr lang="de-DE" dirty="0">
                <a:hlinkClick r:id="rId5"/>
              </a:rPr>
              <a:t>Atmosphäre</a:t>
            </a:r>
            <a:r>
              <a:rPr lang="de-DE" dirty="0"/>
              <a:t>⁠, sowohl natürlichen wie anthropogenen Ursprungs, welche thermische Infrarotstrahlung absorbieren und wieder ausstrahlen. Diese Eigenschaft verursacht den ⁠</a:t>
            </a:r>
            <a:r>
              <a:rPr lang="de-DE" dirty="0">
                <a:hlinkClick r:id="rId6"/>
              </a:rPr>
              <a:t>Treibhauseffekt</a:t>
            </a:r>
            <a:r>
              <a:rPr lang="de-DE" dirty="0"/>
              <a:t>⁠. Wasserdampf (H</a:t>
            </a:r>
            <a:r>
              <a:rPr lang="de-DE" baseline="-25000" dirty="0"/>
              <a:t>2</a:t>
            </a:r>
            <a:r>
              <a:rPr lang="de-DE" dirty="0"/>
              <a:t>O), Kohlendioxid (CO</a:t>
            </a:r>
            <a:r>
              <a:rPr lang="de-DE" baseline="-25000" dirty="0"/>
              <a:t>2</a:t>
            </a:r>
            <a:r>
              <a:rPr lang="de-DE" dirty="0"/>
              <a:t>), Lachgas (N</a:t>
            </a:r>
            <a:r>
              <a:rPr lang="de-DE" baseline="-25000" dirty="0"/>
              <a:t>2</a:t>
            </a:r>
            <a:r>
              <a:rPr lang="de-DE" dirty="0"/>
              <a:t>O), Methan (CH</a:t>
            </a:r>
            <a:r>
              <a:rPr lang="de-DE" baseline="-25000" dirty="0"/>
              <a:t>4</a:t>
            </a:r>
            <a:r>
              <a:rPr lang="de-DE" dirty="0"/>
              <a:t>) und Ozon (O</a:t>
            </a:r>
            <a:r>
              <a:rPr lang="de-DE" baseline="-25000" dirty="0"/>
              <a:t>3</a:t>
            </a:r>
            <a:r>
              <a:rPr lang="de-DE" dirty="0"/>
              <a:t>) sind die Haupttreibhausgase in der Erdatmosphäre. Außerdem gibt es eine Vielzahl von ausschließlich vom Menschen produzierten Treibhausgasen in der Atmosphäre, wie die Halogenkohlenwasserstoffe und andere chlor- und bromhaltige Substanzen. </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a:t>
            </a:fld>
            <a:endParaRPr lang="de-DE"/>
          </a:p>
        </p:txBody>
      </p:sp>
    </p:spTree>
    <p:extLst>
      <p:ext uri="{BB962C8B-B14F-4D97-AF65-F5344CB8AC3E}">
        <p14:creationId xmlns:p14="http://schemas.microsoft.com/office/powerpoint/2010/main" val="637693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1" dirty="0"/>
              <a:t>Hinweis zur Bearbeitung der Aufgabe: Die Maßnahmen zu den einzelnen Punkten können auch in Gruppenarbeit erörtert werden, nachdem die verschiedenen Punkte vorgestellt wurden. Mögliche Maßnahmen sind jeweils im Notizenbereich aufgeführt.</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Quelle: BMEL– 26.03.21, https://www.bmel.de/DE/themen/landwirtschaft/klimaschutz/klimamassnahmen-klimaschutzprogramm2030.html;jsessionid=7DD6BBB6C73CA943FE3B30C580C21FFA.live842:</a:t>
            </a:r>
          </a:p>
          <a:p>
            <a:r>
              <a:rPr lang="de-DE" dirty="0"/>
              <a:t>Die Abgrenzung dieser Gruppen ist dabei nicht ganz scharf. So ist die Senkung der Stickstoffüberschüsse eine übergreifende Maßnahme, die auch mit der Reduktion von Emissionen aus der Tierhaltung zusammenhängt. Ein verstärkter Anbau mehrjähriger Leguminosen kann sowohl dem Humusaufbau als auch dem Ersatz von Mineraldünger oder von Futtermitteln aus Übersee nutzen. </a:t>
            </a:r>
          </a:p>
        </p:txBody>
      </p:sp>
      <p:sp>
        <p:nvSpPr>
          <p:cNvPr id="4" name="Foliennummernplatzhalter 3"/>
          <p:cNvSpPr>
            <a:spLocks noGrp="1"/>
          </p:cNvSpPr>
          <p:nvPr>
            <p:ph type="sldNum" sz="quarter" idx="5"/>
          </p:nvPr>
        </p:nvSpPr>
        <p:spPr/>
        <p:txBody>
          <a:bodyPr/>
          <a:lstStyle/>
          <a:p>
            <a:fld id="{06A741CA-AA39-4C3D-9D18-DF6523E14173}" type="slidenum">
              <a:rPr lang="de-DE" smtClean="0"/>
              <a:t>11</a:t>
            </a:fld>
            <a:endParaRPr lang="de-DE"/>
          </a:p>
        </p:txBody>
      </p:sp>
    </p:spTree>
    <p:extLst>
      <p:ext uri="{BB962C8B-B14F-4D97-AF65-F5344CB8AC3E}">
        <p14:creationId xmlns:p14="http://schemas.microsoft.com/office/powerpoint/2010/main" val="2634137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Bildquelle: Kunstdünger, https://pixabay.com/de/photos/kunstd%c3%bcnger-d%c3%bcnger-wei%c3%9f-kugeln-5201380/, 16.08.21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Textquelle: BMEL– 26.03.21, https://www.bmel.de/DE/themen/landwirtschaft/klimaschutz/klimamassnahmen-klimaschutzprogramm2030.html;jsessionid=7DD6BBB6C73CA943FE3B30C580C21FFA.live842</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Gutachten für die Stiftung Klimaneutralität, „Klimaschutz im Agrar- und </a:t>
            </a:r>
            <a:r>
              <a:rPr lang="de-DE" dirty="0" err="1"/>
              <a:t>Ernärhungssystem</a:t>
            </a:r>
            <a:r>
              <a:rPr lang="de-DE" dirty="0"/>
              <a:t> Deutschlands: Die drei zentralen Handlungsfelder auf dem Weg zur Klimaneutralität“: </a:t>
            </a:r>
            <a:r>
              <a:rPr lang="de-DE" dirty="0" err="1"/>
              <a:t>Bsp</a:t>
            </a:r>
            <a:r>
              <a:rPr lang="de-DE"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Senkung der Stickstoffüberschüsse auf 70 kg N/ha bis 2030: Reduzierung von ca. 3,5 </a:t>
            </a:r>
            <a:r>
              <a:rPr lang="de-DE" dirty="0" err="1"/>
              <a:t>Mio</a:t>
            </a:r>
            <a:r>
              <a:rPr lang="de-DE" dirty="0"/>
              <a:t> t CO2-Äquiv./Jahr, bzw. auf knapp 50 kg N/ha bis 2045 zusätzlich ca. 1,5 </a:t>
            </a:r>
            <a:r>
              <a:rPr lang="de-DE" dirty="0" err="1"/>
              <a:t>Mio</a:t>
            </a:r>
            <a:r>
              <a:rPr lang="de-DE" dirty="0"/>
              <a:t> t CO2 </a:t>
            </a:r>
            <a:r>
              <a:rPr lang="de-DE" dirty="0" err="1"/>
              <a:t>Äquiv</a:t>
            </a:r>
            <a:r>
              <a:rPr lang="de-DE" dirty="0"/>
              <a:t>/Jahr.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Reduzierung des synthetischen Mineraldüngers ca. 1 </a:t>
            </a:r>
            <a:r>
              <a:rPr lang="de-DE" dirty="0" err="1"/>
              <a:t>Mio</a:t>
            </a:r>
            <a:r>
              <a:rPr lang="de-DE" dirty="0"/>
              <a:t> t CO2 </a:t>
            </a:r>
            <a:r>
              <a:rPr lang="de-DE" dirty="0" err="1"/>
              <a:t>Äquiv</a:t>
            </a:r>
            <a:r>
              <a:rPr lang="de-DE" dirty="0"/>
              <a:t>.</a:t>
            </a:r>
          </a:p>
          <a:p>
            <a:endParaRPr lang="de-DE" dirty="0"/>
          </a:p>
          <a:p>
            <a:r>
              <a:rPr lang="de-DE" b="1" dirty="0"/>
              <a:t>Mögliche Maßnahmen:</a:t>
            </a:r>
          </a:p>
          <a:p>
            <a:pPr marL="171450" indent="-171450">
              <a:buFont typeface="Arial" panose="020B0604020202020204" pitchFamily="34" charset="0"/>
              <a:buChar char="•"/>
            </a:pPr>
            <a:r>
              <a:rPr lang="de-DE" dirty="0"/>
              <a:t>Einsatz von organischen Düngern statt energieaufwändig hergestellte synthetische Mineraldünger (aus dem Ausland)</a:t>
            </a:r>
          </a:p>
          <a:p>
            <a:pPr marL="171450" indent="-171450">
              <a:buFont typeface="Arial" panose="020B0604020202020204" pitchFamily="34" charset="0"/>
              <a:buChar char="•"/>
            </a:pPr>
            <a:r>
              <a:rPr lang="de-DE" dirty="0"/>
              <a:t>Anbau von Leguminosen als N-Sammler (mind. 10%)</a:t>
            </a:r>
          </a:p>
          <a:p>
            <a:pPr marL="171450" indent="-171450">
              <a:buFont typeface="Arial" panose="020B0604020202020204" pitchFamily="34" charset="0"/>
              <a:buChar char="•"/>
            </a:pPr>
            <a:r>
              <a:rPr lang="de-DE" dirty="0"/>
              <a:t>Anbau von Zwischenfrüchten/Gründung zur Nährstoffaufnahme nach der Hauptfrucht (Verhinderung von Nährstoffauswaschung -&gt; Einsparung von Dünger) – wenn die Flächen mind. 12 Wochen (zw. April und Januar) brach liegen</a:t>
            </a:r>
          </a:p>
          <a:p>
            <a:pPr marL="171450" indent="-171450">
              <a:buFont typeface="Arial" panose="020B0604020202020204" pitchFamily="34" charset="0"/>
              <a:buChar char="•"/>
            </a:pPr>
            <a:r>
              <a:rPr lang="de-DE" dirty="0"/>
              <a:t>Agroforst – reduziert ebenfalls das Risiko der Nährstoffauswaschung</a:t>
            </a:r>
          </a:p>
          <a:p>
            <a:pPr marL="171450" indent="-171450">
              <a:buFont typeface="Arial" panose="020B0604020202020204" pitchFamily="34" charset="0"/>
              <a:buChar char="•"/>
            </a:pPr>
            <a:r>
              <a:rPr lang="de-DE" dirty="0"/>
              <a:t>Durchführung von Bodenproben – gezielte Düngung nach Nährstoffbedarf</a:t>
            </a:r>
          </a:p>
          <a:p>
            <a:pPr marL="171450" indent="-171450">
              <a:buFont typeface="Arial" panose="020B0604020202020204" pitchFamily="34" charset="0"/>
              <a:buChar char="•"/>
            </a:pPr>
            <a:r>
              <a:rPr lang="de-DE" dirty="0"/>
              <a:t>Humusbilanz alle 6 Jahre – Humusbilanz darf nie negativ sein!</a:t>
            </a:r>
          </a:p>
          <a:p>
            <a:pPr marL="171450" indent="-171450">
              <a:buFont typeface="Arial" panose="020B0604020202020204" pitchFamily="34" charset="0"/>
              <a:buChar char="•"/>
            </a:pPr>
            <a:r>
              <a:rPr lang="de-DE" dirty="0"/>
              <a:t>Platzierte Unterfußdüngung, Depotdüngung</a:t>
            </a:r>
          </a:p>
          <a:p>
            <a:pPr marL="171450" indent="-171450">
              <a:buFont typeface="Arial" panose="020B0604020202020204" pitchFamily="34" charset="0"/>
              <a:buChar char="•"/>
            </a:pPr>
            <a:r>
              <a:rPr lang="de-DE" dirty="0"/>
              <a:t>Schnelle Einarbeitung von organischen Düngern auf Ackerland (innerhalb 1h – verpflichtend ab 2025 lt. </a:t>
            </a:r>
            <a:r>
              <a:rPr lang="de-DE" dirty="0" err="1"/>
              <a:t>DüVO</a:t>
            </a:r>
            <a:r>
              <a:rPr lang="de-DE" dirty="0"/>
              <a:t>)</a:t>
            </a:r>
          </a:p>
          <a:p>
            <a:pPr marL="171450" indent="-171450">
              <a:buFont typeface="Arial" panose="020B0604020202020204" pitchFamily="34" charset="0"/>
              <a:buChar char="•"/>
            </a:pPr>
            <a:r>
              <a:rPr lang="de-DE" dirty="0"/>
              <a:t>Bodennahe Ausbringung von Wirtschaftsdüngern</a:t>
            </a:r>
          </a:p>
          <a:p>
            <a:pPr marL="171450" indent="-171450">
              <a:buFont typeface="Arial" panose="020B0604020202020204" pitchFamily="34" charset="0"/>
              <a:buChar char="•"/>
            </a:pPr>
            <a:r>
              <a:rPr lang="de-DE" dirty="0"/>
              <a:t>Precision </a:t>
            </a:r>
            <a:r>
              <a:rPr lang="de-DE" dirty="0" err="1"/>
              <a:t>farming</a:t>
            </a:r>
            <a:endParaRPr lang="de-DE" dirty="0"/>
          </a:p>
          <a:p>
            <a:pPr marL="171450" indent="-171450">
              <a:buFont typeface="Arial" panose="020B0604020202020204" pitchFamily="34" charset="0"/>
              <a:buChar char="•"/>
            </a:pPr>
            <a:endParaRPr lang="de-DE" dirty="0"/>
          </a:p>
          <a:p>
            <a:pPr marL="0" indent="0">
              <a:buFont typeface="Arial" panose="020B0604020202020204" pitchFamily="34" charset="0"/>
              <a:buNone/>
            </a:pPr>
            <a:r>
              <a:rPr lang="de-DE" dirty="0"/>
              <a:t>Die EU Kommission stellt mit der Farm </a:t>
            </a:r>
            <a:r>
              <a:rPr lang="de-DE" dirty="0" err="1"/>
              <a:t>to</a:t>
            </a:r>
            <a:r>
              <a:rPr lang="de-DE" dirty="0"/>
              <a:t> </a:t>
            </a:r>
            <a:r>
              <a:rPr lang="de-DE" dirty="0" err="1"/>
              <a:t>fork</a:t>
            </a:r>
            <a:r>
              <a:rPr lang="de-DE" dirty="0"/>
              <a:t> Strategie in Aussicht, bis zum Jahr 2030 </a:t>
            </a:r>
            <a:r>
              <a:rPr lang="de-DE" dirty="0" err="1"/>
              <a:t>Nährstoffverluste</a:t>
            </a:r>
            <a:r>
              <a:rPr lang="de-DE" dirty="0"/>
              <a:t> um mindestens 50 % und den Düngemitteleinsatz um mindestens 20 % zu verringern.</a:t>
            </a:r>
          </a:p>
          <a:p>
            <a:pPr marL="171450" indent="-171450">
              <a:buFont typeface="Arial" panose="020B0604020202020204" pitchFamily="34" charset="0"/>
              <a:buChar char="•"/>
            </a:pPr>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12</a:t>
            </a:fld>
            <a:endParaRPr lang="de-DE"/>
          </a:p>
        </p:txBody>
      </p:sp>
    </p:spTree>
    <p:extLst>
      <p:ext uri="{BB962C8B-B14F-4D97-AF65-F5344CB8AC3E}">
        <p14:creationId xmlns:p14="http://schemas.microsoft.com/office/powerpoint/2010/main" val="3362888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Biogasanlage, https://pixabay.com/de/photos/biogas-geb%c3%a4ude-installationen-462508/, 17.08.21</a:t>
            </a:r>
          </a:p>
          <a:p>
            <a:r>
              <a:rPr lang="de-DE" dirty="0"/>
              <a:t>Textquelle: BMEL– 26.03.21, https://www.bmel.de/DE/themen/landwirtschaft/klimaschutz/klimamassnahmen-klimaschutzprogramm2030.html;jsessionid=7DD6BBB6C73CA943FE3B30C580C21FFA.live842</a:t>
            </a:r>
          </a:p>
          <a:p>
            <a:endParaRPr lang="de-DE" dirty="0"/>
          </a:p>
          <a:p>
            <a:r>
              <a:rPr lang="de-DE" b="1" dirty="0"/>
              <a:t>Mögliche Maßnahmen</a:t>
            </a:r>
            <a:r>
              <a:rPr lang="de-DE" dirty="0"/>
              <a:t>: </a:t>
            </a:r>
          </a:p>
          <a:p>
            <a:pPr marL="171450" indent="-171450">
              <a:buFont typeface="Arial" panose="020B0604020202020204" pitchFamily="34" charset="0"/>
              <a:buChar char="•"/>
            </a:pPr>
            <a:r>
              <a:rPr lang="de-DE" dirty="0"/>
              <a:t>Abdeckung von Güllebehältern (mindestens eine Folienabdeckung)</a:t>
            </a:r>
          </a:p>
          <a:p>
            <a:pPr marL="171450" indent="-171450">
              <a:buFont typeface="Arial" panose="020B0604020202020204" pitchFamily="34" charset="0"/>
              <a:buChar char="•"/>
            </a:pPr>
            <a:r>
              <a:rPr lang="de-DE" dirty="0"/>
              <a:t>Ansäuerung der Gülle – im Stall, Lager oder bei der Ausbringung (Reduzierung von Ammoniak als Vorstufe von bodennahem Ozon)</a:t>
            </a:r>
          </a:p>
          <a:p>
            <a:pPr marL="171450" indent="-171450">
              <a:buFont typeface="Arial" panose="020B0604020202020204" pitchFamily="34" charset="0"/>
              <a:buChar char="•"/>
            </a:pPr>
            <a:r>
              <a:rPr lang="de-DE" dirty="0"/>
              <a:t>Schnelle Trennung von Harn und Kot (Reduzierung von Ammoniak)</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13</a:t>
            </a:fld>
            <a:endParaRPr lang="de-DE"/>
          </a:p>
        </p:txBody>
      </p:sp>
    </p:spTree>
    <p:extLst>
      <p:ext uri="{BB962C8B-B14F-4D97-AF65-F5344CB8AC3E}">
        <p14:creationId xmlns:p14="http://schemas.microsoft.com/office/powerpoint/2010/main" val="3620609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Bildquelle: Erbse, https://pixabay.com/de/photos/erbse-erbsenbl%c3%bcte-wei%c3%9f-bl%c3%bcte-5215863/, 17.08.21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Textquelle: BMEL– 26.03.21, https://www.bmel.de/DE/themen/landwirtschaft/klimaschutz/klimamassnahmen-klimaschutzprogramm2030.html;jsessionid=7DD6BBB6C73CA943FE3B30C580C21FFA.live842</a:t>
            </a:r>
          </a:p>
          <a:p>
            <a:endParaRPr lang="de-DE" dirty="0"/>
          </a:p>
          <a:p>
            <a:r>
              <a:rPr lang="de-DE" b="1" dirty="0"/>
              <a:t>Mögliche Maßnahmen – v.a.:</a:t>
            </a:r>
          </a:p>
          <a:p>
            <a:pPr marL="171450" indent="-171450">
              <a:buFont typeface="Arial" panose="020B0604020202020204" pitchFamily="34" charset="0"/>
              <a:buChar char="•"/>
            </a:pPr>
            <a:r>
              <a:rPr lang="de-DE" dirty="0"/>
              <a:t>Verzicht auf Mineraldüngern </a:t>
            </a:r>
          </a:p>
          <a:p>
            <a:pPr marL="171450" indent="-171450">
              <a:buFont typeface="Arial" panose="020B0604020202020204" pitchFamily="34" charset="0"/>
              <a:buChar char="•"/>
            </a:pPr>
            <a:r>
              <a:rPr lang="de-DE" dirty="0"/>
              <a:t>Anbau von Leguminosen / (mehrjähriges) Kleegras</a:t>
            </a:r>
          </a:p>
          <a:p>
            <a:pPr marL="171450" indent="-171450">
              <a:buFont typeface="Arial" panose="020B0604020202020204" pitchFamily="34" charset="0"/>
              <a:buChar char="•"/>
            </a:pPr>
            <a:r>
              <a:rPr lang="de-DE" dirty="0"/>
              <a:t>Einsatz von organischen Düngern – Förderung des Humusaufbaus</a:t>
            </a:r>
          </a:p>
          <a:p>
            <a:pPr marL="171450" indent="-171450">
              <a:buFont typeface="Arial" panose="020B0604020202020204" pitchFamily="34" charset="0"/>
              <a:buChar char="•"/>
            </a:pPr>
            <a:r>
              <a:rPr lang="de-DE" dirty="0"/>
              <a:t>Vielseitige Fruchtfolge – Förderung des Humusaufbaus</a:t>
            </a:r>
          </a:p>
          <a:p>
            <a:pPr marL="171450" indent="-171450">
              <a:buFont typeface="Arial" panose="020B0604020202020204" pitchFamily="34" charset="0"/>
              <a:buChar char="•"/>
            </a:pPr>
            <a:r>
              <a:rPr lang="de-DE" dirty="0"/>
              <a:t>Max 2 GV/ha – verhindert betriebliche Nährstoffüberschüsse – keine flächenunabhängige Tierhaltung erlaubt</a:t>
            </a:r>
          </a:p>
        </p:txBody>
      </p:sp>
      <p:sp>
        <p:nvSpPr>
          <p:cNvPr id="4" name="Foliennummernplatzhalter 3"/>
          <p:cNvSpPr>
            <a:spLocks noGrp="1"/>
          </p:cNvSpPr>
          <p:nvPr>
            <p:ph type="sldNum" sz="quarter" idx="5"/>
          </p:nvPr>
        </p:nvSpPr>
        <p:spPr/>
        <p:txBody>
          <a:bodyPr/>
          <a:lstStyle/>
          <a:p>
            <a:fld id="{06A741CA-AA39-4C3D-9D18-DF6523E14173}" type="slidenum">
              <a:rPr lang="de-DE" smtClean="0"/>
              <a:t>14</a:t>
            </a:fld>
            <a:endParaRPr lang="de-DE"/>
          </a:p>
        </p:txBody>
      </p:sp>
    </p:spTree>
    <p:extLst>
      <p:ext uri="{BB962C8B-B14F-4D97-AF65-F5344CB8AC3E}">
        <p14:creationId xmlns:p14="http://schemas.microsoft.com/office/powerpoint/2010/main" val="1153551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Rinder, https://pixabay.com/de/photos/kuh-das-vieh-tier-s%c3%a4ugetier-rinder-3890512/, 17.08.21</a:t>
            </a:r>
          </a:p>
          <a:p>
            <a:r>
              <a:rPr lang="de-DE" dirty="0"/>
              <a:t>Textquelle: BMEL– 26.03.21, https://www.bmel.de/DE/themen/landwirtschaft/klimaschutz/klimamassnahmen-klimaschutzprogramm2030.html;jsessionid=7DD6BBB6C73CA943FE3B30C580C21FFA.live842</a:t>
            </a:r>
          </a:p>
          <a:p>
            <a:endParaRPr lang="de-DE" dirty="0"/>
          </a:p>
          <a:p>
            <a:r>
              <a:rPr lang="de-DE" b="1" dirty="0"/>
              <a:t>Mögliche Maßnahmen</a:t>
            </a:r>
            <a:r>
              <a:rPr lang="de-DE" dirty="0"/>
              <a:t>:</a:t>
            </a:r>
          </a:p>
          <a:p>
            <a:pPr marL="171450" indent="-171450">
              <a:buFont typeface="Arial" panose="020B0604020202020204" pitchFamily="34" charset="0"/>
              <a:buChar char="•"/>
            </a:pPr>
            <a:r>
              <a:rPr lang="de-DE" dirty="0"/>
              <a:t>Weide – Trennung von Kot und Harn, letzteres dringt sofort in den Boden ein. Effiziente Maßnahme bei mind. 120 Weidetagen, 6 h / Tag</a:t>
            </a:r>
          </a:p>
          <a:p>
            <a:pPr marL="171450" indent="-171450">
              <a:buFont typeface="Arial" panose="020B0604020202020204" pitchFamily="34" charset="0"/>
              <a:buChar char="•"/>
            </a:pPr>
            <a:r>
              <a:rPr lang="de-DE" dirty="0"/>
              <a:t>Schnelles Abführen von Gülle und Kot aus dem Stall – Abdeckung des Wirtschaftsdüngerlagers</a:t>
            </a:r>
          </a:p>
          <a:p>
            <a:pPr marL="171450" indent="-171450">
              <a:buFont typeface="Arial" panose="020B0604020202020204" pitchFamily="34" charset="0"/>
              <a:buChar char="•"/>
            </a:pPr>
            <a:r>
              <a:rPr lang="de-DE" dirty="0"/>
              <a:t>Erhöhung der Lebtagleistung  - Verlängerung der Nutzungsdauer der Tiere (Inanspruchnahme von Beratung, Dokumentation der Nutzungsdauer) </a:t>
            </a:r>
            <a:r>
              <a:rPr lang="de-DE" dirty="0">
                <a:sym typeface="Wingdings" panose="05000000000000000000" pitchFamily="2" charset="2"/>
              </a:rPr>
              <a:t> Verbesserung der Herdengesundheit, </a:t>
            </a:r>
            <a:r>
              <a:rPr lang="de-DE" sz="1200" kern="1200" dirty="0">
                <a:solidFill>
                  <a:schemeClr val="tx1"/>
                </a:solidFill>
                <a:effectLst/>
                <a:latin typeface="+mn-lt"/>
                <a:ea typeface="+mn-ea"/>
                <a:cs typeface="+mn-cs"/>
              </a:rPr>
              <a:t>Erhöhung der Anzahl an </a:t>
            </a:r>
            <a:r>
              <a:rPr lang="de-DE" sz="1200" kern="1200" dirty="0" err="1">
                <a:solidFill>
                  <a:schemeClr val="tx1"/>
                </a:solidFill>
                <a:effectLst/>
                <a:latin typeface="+mn-lt"/>
                <a:ea typeface="+mn-ea"/>
                <a:cs typeface="+mn-cs"/>
              </a:rPr>
              <a:t>Laktationen</a:t>
            </a:r>
            <a:r>
              <a:rPr lang="de-DE" sz="1200" kern="1200" dirty="0">
                <a:solidFill>
                  <a:schemeClr val="tx1"/>
                </a:solidFill>
                <a:effectLst/>
                <a:latin typeface="+mn-lt"/>
                <a:ea typeface="+mn-ea"/>
                <a:cs typeface="+mn-cs"/>
              </a:rPr>
              <a:t>, früheres Erstkalbealter, Verlängerung der Laktation oder der Zwischenkalbezeiten)</a:t>
            </a:r>
          </a:p>
          <a:p>
            <a:pPr marL="171450" indent="-171450">
              <a:buFont typeface="Arial" panose="020B0604020202020204" pitchFamily="34" charset="0"/>
              <a:buChar char="•"/>
            </a:pPr>
            <a:r>
              <a:rPr lang="de-DE" sz="1200" kern="1200" dirty="0">
                <a:solidFill>
                  <a:schemeClr val="tx1"/>
                </a:solidFill>
                <a:effectLst/>
                <a:latin typeface="+mn-lt"/>
                <a:ea typeface="+mn-ea"/>
                <a:cs typeface="+mn-cs"/>
              </a:rPr>
              <a:t>Haltung von Zweinutzungsrindern</a:t>
            </a:r>
          </a:p>
          <a:p>
            <a:pPr marL="171450" indent="-171450">
              <a:buFont typeface="Arial" panose="020B0604020202020204" pitchFamily="34" charset="0"/>
              <a:buChar char="•"/>
            </a:pPr>
            <a:r>
              <a:rPr lang="de-DE" sz="1200" kern="1200" dirty="0">
                <a:solidFill>
                  <a:schemeClr val="tx1"/>
                </a:solidFill>
                <a:effectLst/>
                <a:latin typeface="+mn-lt"/>
                <a:ea typeface="+mn-ea"/>
                <a:cs typeface="+mn-cs"/>
                <a:sym typeface="Wingdings" panose="05000000000000000000" pitchFamily="2" charset="2"/>
              </a:rPr>
              <a:t>Anpassung/Optimierung der Fütterung an den Lebens-/Produktionsabschnitt der Tiere (z.B. Phasenfütterung bei Schweinen, Verzicht/Reduktion auf/von Importfuttermitteln, hohe Grundfuttereffizienz bei Wiederkäuern, Erhöhung der Grundfutterqualität)</a:t>
            </a:r>
          </a:p>
          <a:p>
            <a:pPr marL="171450" indent="-171450">
              <a:buFont typeface="Arial" panose="020B0604020202020204" pitchFamily="34" charset="0"/>
              <a:buChar char="•"/>
            </a:pPr>
            <a:r>
              <a:rPr lang="de-DE" sz="1200" kern="1200" dirty="0">
                <a:solidFill>
                  <a:schemeClr val="tx1"/>
                </a:solidFill>
                <a:effectLst/>
                <a:latin typeface="+mn-lt"/>
                <a:ea typeface="+mn-ea"/>
                <a:cs typeface="+mn-cs"/>
                <a:sym typeface="Wingdings" panose="05000000000000000000" pitchFamily="2" charset="2"/>
              </a:rPr>
              <a:t>Verringerung des (importierten) Kraftfuttereinsatzes – hin zur höheren Grundfuttereffizienz</a:t>
            </a:r>
            <a:endParaRPr lang="de-DE" dirty="0">
              <a:sym typeface="Wingdings" panose="05000000000000000000" pitchFamily="2" charset="2"/>
            </a:endParaRPr>
          </a:p>
          <a:p>
            <a:pPr marL="171450" indent="-171450">
              <a:buFont typeface="Arial" panose="020B0604020202020204" pitchFamily="34" charset="0"/>
              <a:buChar char="•"/>
            </a:pPr>
            <a:r>
              <a:rPr lang="de-DE" dirty="0">
                <a:sym typeface="Wingdings" panose="05000000000000000000" pitchFamily="2" charset="2"/>
              </a:rPr>
              <a:t>Verringerung des Tierbestandes z.B. durch flächengebundene Tierhaltung, max. 2 GV/ha</a:t>
            </a:r>
          </a:p>
          <a:p>
            <a:pPr marL="171450" indent="-171450">
              <a:buFont typeface="Arial" panose="020B0604020202020204" pitchFamily="34" charset="0"/>
              <a:buChar char="•"/>
            </a:pPr>
            <a:r>
              <a:rPr lang="de-DE" dirty="0">
                <a:sym typeface="Wingdings" panose="05000000000000000000" pitchFamily="2" charset="2"/>
              </a:rPr>
              <a:t>Futtermittelzusätze z.B. Hefen zur Unterstützung der Verdauungsbakterien</a:t>
            </a:r>
          </a:p>
          <a:p>
            <a:pPr marL="171450" indent="-171450">
              <a:buFont typeface="Arial" panose="020B0604020202020204" pitchFamily="34" charset="0"/>
              <a:buChar char="•"/>
            </a:pPr>
            <a:r>
              <a:rPr lang="de-DE" dirty="0">
                <a:sym typeface="Wingdings" panose="05000000000000000000" pitchFamily="2" charset="2"/>
              </a:rPr>
              <a:t>…</a:t>
            </a:r>
          </a:p>
          <a:p>
            <a:pPr marL="171450" indent="-171450">
              <a:buFont typeface="Arial" panose="020B0604020202020204" pitchFamily="34" charset="0"/>
              <a:buChar char="•"/>
            </a:pPr>
            <a:endParaRPr lang="de-DE" dirty="0">
              <a:sym typeface="Wingdings" panose="05000000000000000000" pitchFamily="2" charset="2"/>
            </a:endParaRPr>
          </a:p>
          <a:p>
            <a:pPr marL="171450" indent="-171450">
              <a:buFont typeface="Arial" panose="020B0604020202020204" pitchFamily="34" charset="0"/>
              <a:buChar char="•"/>
            </a:pPr>
            <a:endParaRPr lang="de-DE" dirty="0">
              <a:sym typeface="Wingdings" panose="05000000000000000000" pitchFamily="2" charset="2"/>
            </a:endParaRPr>
          </a:p>
          <a:p>
            <a:pPr marL="0" indent="0">
              <a:buFont typeface="Arial" panose="020B0604020202020204" pitchFamily="34" charset="0"/>
              <a:buNone/>
            </a:pPr>
            <a:r>
              <a:rPr lang="de-DE" dirty="0">
                <a:sym typeface="Wingdings" panose="05000000000000000000" pitchFamily="2" charset="2"/>
              </a:rPr>
              <a:t>https://www.landklib.de/images/landklib/landklib_download/Landklib_ErgThemen_RegionalerKlimawandel/Download_Treibhausgase_Energieeffizienz/09__Treibhausgase_Pflanzenbau_Tierhaltung_web.pdf:</a:t>
            </a:r>
          </a:p>
          <a:p>
            <a:pPr marL="0" indent="0">
              <a:buFont typeface="Arial" panose="020B0604020202020204" pitchFamily="34" charset="0"/>
              <a:buNone/>
            </a:pPr>
            <a:r>
              <a:rPr lang="de-DE" sz="1200" kern="1200" dirty="0">
                <a:solidFill>
                  <a:schemeClr val="tx1"/>
                </a:solidFill>
                <a:effectLst/>
                <a:latin typeface="+mn-lt"/>
                <a:ea typeface="+mn-ea"/>
                <a:cs typeface="+mn-cs"/>
              </a:rPr>
              <a:t>Als grobe Reihenfolge für den Beitrag (mit abnehmender Klimaschutzwirkung) unterschiedlicher Haltungssysteme zum Klimaschutz kann Folgendes angenommen werden: Weidehaltung (mit tragfähiger Anzahl an Vieheinheiten) &gt; Stallhaltung mit lokalem Futterbau &gt; Stallhaltung mit hohem Anteil von importiertem Kraftfutter.</a:t>
            </a:r>
          </a:p>
          <a:p>
            <a:pPr marL="0" indent="0">
              <a:buFont typeface="Arial" panose="020B0604020202020204" pitchFamily="34" charset="0"/>
              <a:buNone/>
            </a:pPr>
            <a:r>
              <a:rPr lang="de-DE" sz="1200" kern="1200" dirty="0">
                <a:solidFill>
                  <a:schemeClr val="tx1"/>
                </a:solidFill>
                <a:effectLst/>
                <a:latin typeface="+mn-lt"/>
                <a:ea typeface="+mn-ea"/>
                <a:cs typeface="+mn-cs"/>
              </a:rPr>
              <a:t>Für die CO2 -Bilanz des Futters gilt: Dauergrünland &gt; Ackerfuttergras &gt; Maissilage &gt; importiertes Kraftfutter</a:t>
            </a:r>
            <a:endParaRPr lang="de-DE" dirty="0">
              <a:sym typeface="Wingdings" panose="05000000000000000000" pitchFamily="2" charset="2"/>
            </a:endParaRPr>
          </a:p>
        </p:txBody>
      </p:sp>
      <p:sp>
        <p:nvSpPr>
          <p:cNvPr id="4" name="Foliennummernplatzhalter 3"/>
          <p:cNvSpPr>
            <a:spLocks noGrp="1"/>
          </p:cNvSpPr>
          <p:nvPr>
            <p:ph type="sldNum" sz="quarter" idx="5"/>
          </p:nvPr>
        </p:nvSpPr>
        <p:spPr/>
        <p:txBody>
          <a:bodyPr/>
          <a:lstStyle/>
          <a:p>
            <a:fld id="{06A741CA-AA39-4C3D-9D18-DF6523E14173}" type="slidenum">
              <a:rPr lang="de-DE" smtClean="0"/>
              <a:t>15</a:t>
            </a:fld>
            <a:endParaRPr lang="de-DE"/>
          </a:p>
        </p:txBody>
      </p:sp>
    </p:spTree>
    <p:extLst>
      <p:ext uri="{BB962C8B-B14F-4D97-AF65-F5344CB8AC3E}">
        <p14:creationId xmlns:p14="http://schemas.microsoft.com/office/powerpoint/2010/main" val="3771298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Traktor, https://pixabay.com/de/photos/traktor-landwirtschaft-bauernhof-1815232/, 17.08.21</a:t>
            </a:r>
          </a:p>
          <a:p>
            <a:r>
              <a:rPr lang="de-DE" dirty="0"/>
              <a:t>Textquelle: BMEL– 26.03.21, https://www.bmel.de/DE/themen/landwirtschaft/klimaschutz/klimamassnahmen-klimaschutzprogramm2030.html;jsessionid=7DD6BBB6C73CA943FE3B30C580C21FFA.live842</a:t>
            </a:r>
          </a:p>
          <a:p>
            <a:endParaRPr lang="de-DE" dirty="0"/>
          </a:p>
          <a:p>
            <a:r>
              <a:rPr lang="de-DE" dirty="0"/>
              <a:t>Der Einsatz von Energie in Landwirtschaft und Gartenbau z.B. zur Beheizung von Gewächshäusern, in Ställen oder durch den Einsatz von Traktoren soll effizienter, sparsamer eingesetzt werden. </a:t>
            </a:r>
          </a:p>
          <a:p>
            <a:endParaRPr lang="de-DE" dirty="0"/>
          </a:p>
          <a:p>
            <a:r>
              <a:rPr lang="de-DE" b="1" dirty="0"/>
              <a:t>Mögliche Maßnahmen:</a:t>
            </a:r>
          </a:p>
          <a:p>
            <a:pPr marL="171450" indent="-171450">
              <a:buFont typeface="Arial" panose="020B0604020202020204" pitchFamily="34" charset="0"/>
              <a:buChar char="•"/>
            </a:pPr>
            <a:r>
              <a:rPr lang="de-DE" b="0" dirty="0"/>
              <a:t>Durchführung einer Eigenanalyse zum Energiebedarf – wo wird wieviel Energie benötigt, wo sind Einsparpotentiale -&gt; Inanspruchnahme von Energieberatung</a:t>
            </a:r>
          </a:p>
          <a:p>
            <a:pPr marL="171450" indent="-171450">
              <a:buFont typeface="Arial" panose="020B0604020202020204" pitchFamily="34" charset="0"/>
              <a:buChar char="•"/>
            </a:pPr>
            <a:r>
              <a:rPr lang="de-DE" b="0" dirty="0"/>
              <a:t>Eigene Produktion von regenerativer Energie für den Eigenbedarf (und ggf. darüber hinaus) z.B. Solaranlage auf Ställen, Scheunen</a:t>
            </a:r>
          </a:p>
          <a:p>
            <a:pPr marL="171450" indent="-171450">
              <a:buFont typeface="Arial" panose="020B0604020202020204" pitchFamily="34" charset="0"/>
              <a:buChar char="•"/>
            </a:pPr>
            <a:r>
              <a:rPr lang="de-DE" b="0" dirty="0"/>
              <a:t>Förderung der passiven Stallkühlung z.B. durch Öffnung des Stalls</a:t>
            </a:r>
          </a:p>
          <a:p>
            <a:pPr marL="171450" indent="-171450">
              <a:buFont typeface="Arial" panose="020B0604020202020204" pitchFamily="34" charset="0"/>
              <a:buChar char="•"/>
            </a:pPr>
            <a:r>
              <a:rPr lang="de-DE" b="0" dirty="0"/>
              <a:t>Nutzung von kleinen, leichten Traktoren für Pflegearbeiten </a:t>
            </a:r>
          </a:p>
          <a:p>
            <a:pPr marL="171450" indent="-171450">
              <a:buFont typeface="Arial" panose="020B0604020202020204" pitchFamily="34" charset="0"/>
              <a:buChar char="•"/>
            </a:pPr>
            <a:r>
              <a:rPr lang="de-DE" b="0" dirty="0"/>
              <a:t>Nutzung von Agroforst-Holzschnitzeln für Holzheizung, die z.B. auch zur Trocknung von Heu genutzt werden kann</a:t>
            </a:r>
          </a:p>
          <a:p>
            <a:pPr marL="171450" indent="-171450">
              <a:buFont typeface="Arial" panose="020B0604020202020204" pitchFamily="34" charset="0"/>
              <a:buChar char="•"/>
            </a:pPr>
            <a:r>
              <a:rPr lang="de-DE" b="0" dirty="0"/>
              <a:t>Verwendung von regionalem Holz zum </a:t>
            </a:r>
            <a:r>
              <a:rPr lang="de-DE" b="0" dirty="0" err="1"/>
              <a:t>Stallbau</a:t>
            </a:r>
            <a:r>
              <a:rPr lang="de-DE" b="0" dirty="0"/>
              <a:t> </a:t>
            </a:r>
          </a:p>
          <a:p>
            <a:pPr marL="171450" indent="-171450">
              <a:buFont typeface="Arial" panose="020B0604020202020204" pitchFamily="34" charset="0"/>
              <a:buChar char="•"/>
            </a:pPr>
            <a:r>
              <a:rPr lang="de-DE" b="0" dirty="0"/>
              <a:t>Nutzung der Abwärme bei Biogasanlagen z.B. für die Trocknung von Getreide</a:t>
            </a:r>
          </a:p>
          <a:p>
            <a:pPr marL="171450" indent="-171450">
              <a:buFont typeface="Arial" panose="020B0604020202020204" pitchFamily="34" charset="0"/>
              <a:buChar char="•"/>
            </a:pPr>
            <a:r>
              <a:rPr lang="de-DE" b="0" dirty="0"/>
              <a:t>…</a:t>
            </a:r>
          </a:p>
        </p:txBody>
      </p:sp>
      <p:sp>
        <p:nvSpPr>
          <p:cNvPr id="4" name="Foliennummernplatzhalter 3"/>
          <p:cNvSpPr>
            <a:spLocks noGrp="1"/>
          </p:cNvSpPr>
          <p:nvPr>
            <p:ph type="sldNum" sz="quarter" idx="5"/>
          </p:nvPr>
        </p:nvSpPr>
        <p:spPr/>
        <p:txBody>
          <a:bodyPr/>
          <a:lstStyle/>
          <a:p>
            <a:fld id="{06A741CA-AA39-4C3D-9D18-DF6523E14173}" type="slidenum">
              <a:rPr lang="de-DE" smtClean="0"/>
              <a:t>16</a:t>
            </a:fld>
            <a:endParaRPr lang="de-DE"/>
          </a:p>
        </p:txBody>
      </p:sp>
    </p:spTree>
    <p:extLst>
      <p:ext uri="{BB962C8B-B14F-4D97-AF65-F5344CB8AC3E}">
        <p14:creationId xmlns:p14="http://schemas.microsoft.com/office/powerpoint/2010/main" val="1976793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Agroforst, </a:t>
            </a:r>
            <a:r>
              <a:rPr lang="de-DE" sz="1200" dirty="0"/>
              <a:t>Rico Hübner, </a:t>
            </a:r>
            <a:r>
              <a:rPr lang="de-DE" sz="1200" dirty="0" err="1"/>
              <a:t>DeFAF</a:t>
            </a: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Textquelle: BMEL– 26.03.21, https://www.bmel.de/DE/themen/landwirtschaft/klimaschutz/klimamassnahmen-klimaschutzprogramm2030.html;jsessionid=7DD6BBB6C73CA943FE3B30C580C21FFA.live842</a:t>
            </a:r>
          </a:p>
          <a:p>
            <a:endParaRPr lang="de-DE" dirty="0"/>
          </a:p>
          <a:p>
            <a:r>
              <a:rPr lang="de-DE" b="1" dirty="0"/>
              <a:t>Mögliche Maßnahmen:</a:t>
            </a:r>
          </a:p>
          <a:p>
            <a:pPr marL="171450" indent="-171450">
              <a:buFont typeface="Arial" panose="020B0604020202020204" pitchFamily="34" charset="0"/>
              <a:buChar char="•"/>
            </a:pPr>
            <a:r>
              <a:rPr lang="de-DE" dirty="0"/>
              <a:t>Agroforst</a:t>
            </a:r>
          </a:p>
          <a:p>
            <a:pPr marL="171450" indent="-171450">
              <a:buFont typeface="Arial" panose="020B0604020202020204" pitchFamily="34" charset="0"/>
              <a:buChar char="•"/>
            </a:pPr>
            <a:r>
              <a:rPr lang="de-DE" dirty="0"/>
              <a:t>Organische Düngung versus mineralisch synthetische Düngung</a:t>
            </a:r>
          </a:p>
          <a:p>
            <a:pPr marL="171450" indent="-171450">
              <a:buFont typeface="Arial" panose="020B0604020202020204" pitchFamily="34" charset="0"/>
              <a:buChar char="•"/>
            </a:pPr>
            <a:r>
              <a:rPr lang="de-DE" dirty="0"/>
              <a:t>Vielseitige Fruchtfolge</a:t>
            </a:r>
          </a:p>
          <a:p>
            <a:pPr marL="171450" indent="-171450">
              <a:buFont typeface="Arial" panose="020B0604020202020204" pitchFamily="34" charset="0"/>
              <a:buChar char="•"/>
            </a:pPr>
            <a:r>
              <a:rPr lang="de-DE" dirty="0"/>
              <a:t>Anbau von Feldfutter (auch durch Ackerbaubetriebe; Aufwuchs dann für Luzernepellets, </a:t>
            </a:r>
            <a:r>
              <a:rPr lang="de-DE" dirty="0" err="1"/>
              <a:t>Mulchmaterial</a:t>
            </a:r>
            <a:r>
              <a:rPr lang="de-DE" dirty="0"/>
              <a:t>, Futter-Mist-Kooperation mit tierhaltendem Betrieb…)</a:t>
            </a:r>
          </a:p>
          <a:p>
            <a:pPr marL="171450" indent="-171450">
              <a:buFont typeface="Arial" panose="020B0604020202020204" pitchFamily="34" charset="0"/>
              <a:buChar char="•"/>
            </a:pPr>
            <a:r>
              <a:rPr lang="de-DE" dirty="0"/>
              <a:t>Reduzierte Bodenbearbeitung</a:t>
            </a:r>
          </a:p>
          <a:p>
            <a:pPr marL="171450" indent="-171450">
              <a:buFont typeface="Arial" panose="020B0604020202020204" pitchFamily="34" charset="0"/>
              <a:buChar char="•"/>
            </a:pPr>
            <a:r>
              <a:rPr lang="de-DE" dirty="0"/>
              <a:t>Ganzjährige Bodenbedeckung (Untersaaten, Zwischenfruchtanbau, Zweitfrucht, </a:t>
            </a:r>
            <a:r>
              <a:rPr lang="de-DE" dirty="0" err="1"/>
              <a:t>Mulchbedeckung</a:t>
            </a:r>
            <a:r>
              <a:rPr lang="de-DE" dirty="0"/>
              <a:t>)</a:t>
            </a:r>
          </a:p>
          <a:p>
            <a:pPr marL="171450" indent="-171450">
              <a:buFont typeface="Arial" panose="020B0604020202020204" pitchFamily="34" charset="0"/>
              <a:buChar char="•"/>
            </a:pPr>
            <a:r>
              <a:rPr lang="de-DE" dirty="0"/>
              <a:t>…</a:t>
            </a:r>
          </a:p>
        </p:txBody>
      </p:sp>
      <p:sp>
        <p:nvSpPr>
          <p:cNvPr id="4" name="Foliennummernplatzhalter 3"/>
          <p:cNvSpPr>
            <a:spLocks noGrp="1"/>
          </p:cNvSpPr>
          <p:nvPr>
            <p:ph type="sldNum" sz="quarter" idx="5"/>
          </p:nvPr>
        </p:nvSpPr>
        <p:spPr/>
        <p:txBody>
          <a:bodyPr/>
          <a:lstStyle/>
          <a:p>
            <a:fld id="{06A741CA-AA39-4C3D-9D18-DF6523E14173}" type="slidenum">
              <a:rPr lang="de-DE" smtClean="0"/>
              <a:t>17</a:t>
            </a:fld>
            <a:endParaRPr lang="de-DE"/>
          </a:p>
        </p:txBody>
      </p:sp>
    </p:spTree>
    <p:extLst>
      <p:ext uri="{BB962C8B-B14F-4D97-AF65-F5344CB8AC3E}">
        <p14:creationId xmlns:p14="http://schemas.microsoft.com/office/powerpoint/2010/main" val="3198496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Textquelle: BMEL– 26.03.21, https://www.bmel.de/DE/themen/landwirtschaft/klimaschutz/klimamassnahmen-klimaschutzprogramm2030.html;jsessionid=7DD6BBB6C73CA943FE3B30C580C21FFA.live842</a:t>
            </a:r>
          </a:p>
          <a:p>
            <a:endParaRPr lang="de-DE" dirty="0"/>
          </a:p>
          <a:p>
            <a:pPr marL="0" indent="0">
              <a:buFontTx/>
              <a:buNone/>
            </a:pPr>
            <a:r>
              <a:rPr lang="de-DE" b="1" dirty="0"/>
              <a:t>Mögliche Maßnahmen:</a:t>
            </a:r>
          </a:p>
          <a:p>
            <a:pPr marL="171450" indent="-171450">
              <a:buFont typeface="Arial" panose="020B0604020202020204" pitchFamily="34" charset="0"/>
              <a:buChar char="•"/>
            </a:pPr>
            <a:r>
              <a:rPr lang="de-DE" dirty="0"/>
              <a:t>Wertschätzung erhöhen durch GL- bzw. Weideförderung</a:t>
            </a:r>
          </a:p>
          <a:p>
            <a:pPr marL="171450" indent="-171450">
              <a:buFont typeface="Arial" panose="020B0604020202020204" pitchFamily="34" charset="0"/>
              <a:buChar char="•"/>
            </a:pPr>
            <a:r>
              <a:rPr lang="de-DE" dirty="0"/>
              <a:t>Verzicht auf Umbruch</a:t>
            </a:r>
          </a:p>
          <a:p>
            <a:pPr marL="171450" indent="-171450">
              <a:buFont typeface="Arial" panose="020B0604020202020204" pitchFamily="34" charset="0"/>
              <a:buChar char="•"/>
            </a:pPr>
            <a:r>
              <a:rPr lang="de-DE" dirty="0"/>
              <a:t>…</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18</a:t>
            </a:fld>
            <a:endParaRPr lang="de-DE"/>
          </a:p>
        </p:txBody>
      </p:sp>
    </p:spTree>
    <p:extLst>
      <p:ext uri="{BB962C8B-B14F-4D97-AF65-F5344CB8AC3E}">
        <p14:creationId xmlns:p14="http://schemas.microsoft.com/office/powerpoint/2010/main" val="1948666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Moor, https://pixabay.com/de/photos/natur-landschaft-moor-hohes-venn-4356963/, 17.08.21</a:t>
            </a:r>
          </a:p>
          <a:p>
            <a:r>
              <a:rPr lang="de-DE" dirty="0"/>
              <a:t>Textquelle: BMEL– 26.03.21, https://www.bmel.de/DE/themen/landwirtschaft/klimaschutz/klimamassnahmen-klimaschutzprogramm2030.html;jsessionid=7DD6BBB6C73CA943FE3B30C580C21FFA.live842 (auch unten stehender Text):</a:t>
            </a:r>
          </a:p>
          <a:p>
            <a:endParaRPr lang="de-DE" dirty="0"/>
          </a:p>
          <a:p>
            <a:r>
              <a:rPr lang="de-DE" dirty="0"/>
              <a:t>„Die Bundesregierung hat sich auf eine Minderungsgröße von 5 Mio. t CO</a:t>
            </a:r>
            <a:r>
              <a:rPr lang="de-DE" baseline="-25000" dirty="0"/>
              <a:t>2</a:t>
            </a:r>
            <a:r>
              <a:rPr lang="de-DE" dirty="0"/>
              <a:t>-Äquivalente bis 2030 festgelegt.</a:t>
            </a:r>
          </a:p>
          <a:p>
            <a:r>
              <a:rPr lang="de-DE" dirty="0"/>
              <a:t>Treibhausgasemissionen können auch aus entwässerten Moorböden resultieren, auf denen Landwirtschaft betrieben wird. Gemeinsam mit dem Bundesministerium für Umwelt, Naturschutz und nukleare Sicherheit und mit den Ländern wird an einer Bund-Länder-Zielvereinbarung gearbeitet. Da mit der Vernässung von Moorböden erhebliche Nutzungseinschränkungen und somit Eingriffe in Eigentumsrechte verbunden sind, geht dies nur auf freiwilliger Basis. Entsprechend sind finanzielle Anreize für flächenwirksame </a:t>
            </a:r>
            <a:r>
              <a:rPr lang="de-DE" dirty="0" err="1"/>
              <a:t>Wiedervernässungen</a:t>
            </a:r>
            <a:r>
              <a:rPr lang="de-DE" dirty="0"/>
              <a:t> von Moorböden in erheblichem Umfang vorgesehen. Diese Maßnahme schließt auch die Reduzierung der Torfverwendung in Kultursubstraten mit ein. Ziel: innerhalb von einem Jahrzehnt weitgehend auf Torf im Gartenbau zu verzichten.“</a:t>
            </a:r>
          </a:p>
          <a:p>
            <a:endParaRPr lang="de-DE" dirty="0"/>
          </a:p>
          <a:p>
            <a:r>
              <a:rPr lang="de-DE" dirty="0">
                <a:solidFill>
                  <a:srgbClr val="0070C0"/>
                </a:solidFill>
              </a:rPr>
              <a:t>https://doczz.net/doc/5715372/aktionsprogramm-nachhaltige-landwirtschaft-in-mecklenburg</a:t>
            </a:r>
            <a:r>
              <a:rPr lang="de-DE" dirty="0"/>
              <a:t>: Der Weltklimarat gibt im genannten Bericht (ICCP, 2013) z.B. für einen Acker auf Moor in den gemäßigten Breiten (z.B. in Deutschland) einen Emissionswert von 29 Tonnen CO2 pro Hektar und Jahr an. Dies bedeutet, dass ein solcher Hektar Acker pro Jahr die gleiche Menge CO2 ausstößt wie eine Fahrt von 145.000 km mit einem </a:t>
            </a:r>
            <a:r>
              <a:rPr lang="de-DE" dirty="0" err="1"/>
              <a:t>MittelklassePKW</a:t>
            </a:r>
            <a:r>
              <a:rPr lang="de-DE" dirty="0"/>
              <a:t> (3,5 Mal um die Welt…). Eine Grünlandnutzung bei Grundwasserständen zwischen –40cm und –80cm unter Mooroberfläche, wie sie in Mecklenburg-Vorpommern weit verbreitet ist, ist mit einer jährlichen Freisetzung von 15 bis &gt;40 Tonnen CO2 pro Hektar zu rechnen. Eine Düngung mit Stickstoff verschärft das Problem, da dadurch zusätzliche Lachgas-Emissionen ausgelöst werden</a:t>
            </a:r>
          </a:p>
          <a:p>
            <a:endParaRPr lang="de-DE" dirty="0"/>
          </a:p>
          <a:p>
            <a:r>
              <a:rPr lang="de-DE" b="1" dirty="0"/>
              <a:t>Mögliche Maßnahmen</a:t>
            </a:r>
            <a:r>
              <a:rPr lang="de-DE" dirty="0"/>
              <a:t>:</a:t>
            </a:r>
          </a:p>
          <a:p>
            <a:pPr marL="171450" indent="-171450">
              <a:buFont typeface="Arial" panose="020B0604020202020204" pitchFamily="34" charset="0"/>
              <a:buChar char="•"/>
            </a:pPr>
            <a:r>
              <a:rPr lang="de-DE" dirty="0"/>
              <a:t>Anbau von </a:t>
            </a:r>
            <a:r>
              <a:rPr lang="de-DE" dirty="0" err="1"/>
              <a:t>Paludikulturen</a:t>
            </a:r>
            <a:r>
              <a:rPr lang="de-DE" dirty="0"/>
              <a:t> (Dämmstoffe, Biogassubstrat)</a:t>
            </a:r>
          </a:p>
          <a:p>
            <a:pPr marL="171450" indent="-171450">
              <a:buFont typeface="Arial" panose="020B0604020202020204" pitchFamily="34" charset="0"/>
              <a:buChar char="•"/>
            </a:pPr>
            <a:r>
              <a:rPr lang="de-DE" dirty="0"/>
              <a:t>Haltung von Wasserbüffeln</a:t>
            </a:r>
          </a:p>
          <a:p>
            <a:pPr marL="171450" indent="-171450">
              <a:buFont typeface="Arial" panose="020B0604020202020204" pitchFamily="34" charset="0"/>
              <a:buChar char="•"/>
            </a:pPr>
            <a:r>
              <a:rPr lang="de-DE" dirty="0"/>
              <a:t>Reduzierte Bodenbearbeitung</a:t>
            </a:r>
          </a:p>
          <a:p>
            <a:pPr marL="171450" indent="-171450">
              <a:buFont typeface="Arial" panose="020B0604020202020204" pitchFamily="34" charset="0"/>
              <a:buChar char="•"/>
            </a:pPr>
            <a:r>
              <a:rPr lang="de-DE" dirty="0"/>
              <a:t>Verzicht auf Entwässerung</a:t>
            </a:r>
          </a:p>
          <a:p>
            <a:pPr marL="171450" indent="-171450">
              <a:buFont typeface="Arial" panose="020B0604020202020204" pitchFamily="34" charset="0"/>
              <a:buChar char="•"/>
            </a:pPr>
            <a:r>
              <a:rPr lang="de-DE" dirty="0"/>
              <a:t>Umwandlung von Acker- in Grünlandflächen</a:t>
            </a:r>
          </a:p>
        </p:txBody>
      </p:sp>
      <p:sp>
        <p:nvSpPr>
          <p:cNvPr id="4" name="Foliennummernplatzhalter 3"/>
          <p:cNvSpPr>
            <a:spLocks noGrp="1"/>
          </p:cNvSpPr>
          <p:nvPr>
            <p:ph type="sldNum" sz="quarter" idx="5"/>
          </p:nvPr>
        </p:nvSpPr>
        <p:spPr/>
        <p:txBody>
          <a:bodyPr/>
          <a:lstStyle/>
          <a:p>
            <a:fld id="{06A741CA-AA39-4C3D-9D18-DF6523E14173}" type="slidenum">
              <a:rPr lang="de-DE" smtClean="0"/>
              <a:t>19</a:t>
            </a:fld>
            <a:endParaRPr lang="de-DE"/>
          </a:p>
        </p:txBody>
      </p:sp>
    </p:spTree>
    <p:extLst>
      <p:ext uri="{BB962C8B-B14F-4D97-AF65-F5344CB8AC3E}">
        <p14:creationId xmlns:p14="http://schemas.microsoft.com/office/powerpoint/2010/main" val="40280603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Bildquelle: </a:t>
            </a:r>
            <a:r>
              <a:rPr lang="de-DE" dirty="0" err="1"/>
              <a:t>Falaffel</a:t>
            </a:r>
            <a:r>
              <a:rPr lang="de-DE" dirty="0"/>
              <a:t>, https://pixabay.com/de/photos/falafel-naher-osten-kichererbsen-2073685/, 17.08.21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Textquelle: BMEL– 26.03.21, https://www.bmel.de/DE/themen/landwirtschaft/klimaschutz/klimamassnahmen-klimaschutzprogramm2030.html;jsessionid=7DD6BBB6C73CA943FE3B30C580C21FFA.live842 (auch unten stehender Text)</a:t>
            </a:r>
          </a:p>
          <a:p>
            <a:endParaRPr lang="de-DE" dirty="0"/>
          </a:p>
          <a:p>
            <a:r>
              <a:rPr lang="de-DE" dirty="0"/>
              <a:t>Zu 9. Im Erhalt und der nachhaltigen Bewirtschaftung der Wälder und der Holzverwendung liegt ein enormes Klimaschutzpotenzial. Zusätzlich sind geeignete Maßnahmen der Anpassung an den Klimawandel notwendig. Gerade die Extremwetter der vergangenen Jahre haben gezeigt, dass der Wald Hilfe braucht, um seine Klimaschutzfunktion weiter erfüllen zu können. </a:t>
            </a:r>
          </a:p>
          <a:p>
            <a:r>
              <a:rPr lang="de-DE" dirty="0"/>
              <a:t>Potenzial: Laut Wissenschaftlichen Beirat für Waldpolitik haben Wald, nachhaltige Forstwirtschaft und die damit verbundene Holznutzung im Jahr 2014 rund </a:t>
            </a:r>
            <a:r>
              <a:rPr lang="de-DE" b="1" dirty="0">
                <a:solidFill>
                  <a:schemeClr val="accent1"/>
                </a:solidFill>
              </a:rPr>
              <a:t>127 Millionen Tonnen Kohlendioxid </a:t>
            </a:r>
            <a:r>
              <a:rPr lang="de-DE" dirty="0"/>
              <a:t>gebunden bzw. durch Substitutionseffekte reduziert.</a:t>
            </a:r>
          </a:p>
          <a:p>
            <a:endParaRPr lang="de-DE" dirty="0"/>
          </a:p>
          <a:p>
            <a:endParaRPr lang="de-DE" dirty="0"/>
          </a:p>
          <a:p>
            <a:r>
              <a:rPr lang="de-DE" dirty="0"/>
              <a:t>Zu 10. Wenn wir Lebensmittelabfälle vermeiden, verringern wir auch die mit der Produktion von Lebensmitteln verbundenen Treibhausgasemissionen. Dazu muss die Nationale Strategie zur Reduzierung der Lebensmittelverschwendung konsequent umgesetzt werden. Ein Indikator für die Lebensmittelabfälle und -verluste in Deutschland wird in die Deutsche Nachhaltigkeitsstrategie aufgenommen. Damit werden die Ergebnisse der Anstrengungen transparent und dokumentierbar.</a:t>
            </a:r>
          </a:p>
          <a:p>
            <a:r>
              <a:rPr lang="de-DE" dirty="0"/>
              <a:t>Die Kantinen der Bundesverwaltung setzen den DGE-Qualitätsstandard verpflichtend um. Der überarbeitete Standard rückt Nachhaltigkeitskriterien für das Speiseangebot in den Fokus. Durch ein klimafreundliches und gesundes Speiseangebot können wir Treibhausgaseinsparungen erreichen.</a:t>
            </a:r>
          </a:p>
          <a:p>
            <a:endParaRPr lang="de-DE" dirty="0"/>
          </a:p>
          <a:p>
            <a:r>
              <a:rPr lang="de-DE" dirty="0"/>
              <a:t>z.B. Geringerer Verzehr von tierischen Lebensmitteln, vermehrter Anbau von pflanzlichen Eiweißlebensmitteln wie Erbsen, Bohnen, Kichererbsen…(Anm.)</a:t>
            </a:r>
          </a:p>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20</a:t>
            </a:fld>
            <a:endParaRPr lang="de-DE"/>
          </a:p>
        </p:txBody>
      </p:sp>
    </p:spTree>
    <p:extLst>
      <p:ext uri="{BB962C8B-B14F-4D97-AF65-F5344CB8AC3E}">
        <p14:creationId xmlns:p14="http://schemas.microsoft.com/office/powerpoint/2010/main" val="3495588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Bildquelle: https://www.solarify.eu/wp-content/uploads/2019/05/THG-Emissionen-nach-Quellbereichen-1980-2035-Grafik-%C2%A9-UBA-Fh-ISI-%C3%96ko-Institut-1.jpg</a:t>
            </a:r>
          </a:p>
          <a:p>
            <a:endParaRPr lang="de-DE" dirty="0"/>
          </a:p>
          <a:p>
            <a:r>
              <a:rPr lang="de-DE" dirty="0"/>
              <a:t>LULUCF = Land Use, Land Use Change and Forestry (Landnutzung, Landnutzungsänderung und Frostwirtschaft)</a:t>
            </a:r>
          </a:p>
          <a:p>
            <a:r>
              <a:rPr lang="de-DE" dirty="0"/>
              <a:t>GHD= Gewerbe-, Handels und Dienstleistungssektor </a:t>
            </a:r>
          </a:p>
          <a:p>
            <a:endParaRPr lang="de-DE" dirty="0"/>
          </a:p>
          <a:p>
            <a:r>
              <a:rPr lang="de-DE" dirty="0"/>
              <a:t>https://www.umweltbundesamt.de/daten/land-forstwirtschaft/beitrag-der-landwirtschaft-zu-den-treibhausgas#massnahmen-in-der-landwirtschaft-zur-senkung-der-treibhausgas-emissionen: Das von der Bundesregierung in 2019 verabschiedete und 2021 novellierte Klimaschutzgesetz legt fest, dass die Emissionen der Landwirtschaft (inklusive der Emissionen aus den landwirtschaftlichen mobilen und stationären Verbrennungen) bis 2030 auf 56 Mio. t CO</a:t>
            </a:r>
            <a:r>
              <a:rPr lang="de-DE" baseline="-25000" dirty="0"/>
              <a:t>2</a:t>
            </a:r>
            <a:r>
              <a:rPr lang="de-DE" dirty="0"/>
              <a:t> Äquivalente reduziert werden müssen.</a:t>
            </a:r>
          </a:p>
        </p:txBody>
      </p:sp>
      <p:sp>
        <p:nvSpPr>
          <p:cNvPr id="4" name="Foliennummernplatzhalter 3"/>
          <p:cNvSpPr>
            <a:spLocks noGrp="1"/>
          </p:cNvSpPr>
          <p:nvPr>
            <p:ph type="sldNum" sz="quarter" idx="5"/>
          </p:nvPr>
        </p:nvSpPr>
        <p:spPr/>
        <p:txBody>
          <a:bodyPr/>
          <a:lstStyle/>
          <a:p>
            <a:fld id="{06A741CA-AA39-4C3D-9D18-DF6523E14173}" type="slidenum">
              <a:rPr lang="de-DE" smtClean="0"/>
              <a:t>3</a:t>
            </a:fld>
            <a:endParaRPr lang="de-DE"/>
          </a:p>
        </p:txBody>
      </p:sp>
    </p:spTree>
    <p:extLst>
      <p:ext uri="{BB962C8B-B14F-4D97-AF65-F5344CB8AC3E}">
        <p14:creationId xmlns:p14="http://schemas.microsoft.com/office/powerpoint/2010/main" val="785585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21</a:t>
            </a:fld>
            <a:endParaRPr lang="de-DE"/>
          </a:p>
        </p:txBody>
      </p:sp>
    </p:spTree>
    <p:extLst>
      <p:ext uri="{BB962C8B-B14F-4D97-AF65-F5344CB8AC3E}">
        <p14:creationId xmlns:p14="http://schemas.microsoft.com/office/powerpoint/2010/main" val="2722217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22</a:t>
            </a:fld>
            <a:endParaRPr lang="de-DE"/>
          </a:p>
        </p:txBody>
      </p:sp>
    </p:spTree>
    <p:extLst>
      <p:ext uri="{BB962C8B-B14F-4D97-AF65-F5344CB8AC3E}">
        <p14:creationId xmlns:p14="http://schemas.microsoft.com/office/powerpoint/2010/main" val="2273055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Mögliche Antriebe:</a:t>
            </a:r>
          </a:p>
          <a:p>
            <a:endParaRPr lang="de-DE" dirty="0"/>
          </a:p>
          <a:p>
            <a:pPr marL="171450" indent="-171450">
              <a:buFont typeface="Arial" panose="020B0604020202020204" pitchFamily="34" charset="0"/>
              <a:buChar char="•"/>
            </a:pPr>
            <a:r>
              <a:rPr lang="de-DE" dirty="0"/>
              <a:t>Kosteneinsparung (z.B. durch längere Lebensleistung der Milchkühe – geringere Nachzuchtkosten, Einsatz von eigen erzeugter regenerativer Energie (PV auf Stalldächern gleichzeitig Schutz vor Sonneneinstrahlung), Verzicht bzw. reduzierter Einsatz von Zukaufdüngern usw.)</a:t>
            </a:r>
          </a:p>
          <a:p>
            <a:pPr marL="171450" indent="-171450">
              <a:buFont typeface="Arial" panose="020B0604020202020204" pitchFamily="34" charset="0"/>
              <a:buChar char="•"/>
            </a:pPr>
            <a:r>
              <a:rPr lang="de-DE" dirty="0"/>
              <a:t>Positives Bild der Landwirtschaft/des Betriebes</a:t>
            </a:r>
          </a:p>
          <a:p>
            <a:pPr marL="171450" indent="-171450">
              <a:buFont typeface="Arial" panose="020B0604020202020204" pitchFamily="34" charset="0"/>
              <a:buChar char="•"/>
            </a:pPr>
            <a:r>
              <a:rPr lang="de-DE" dirty="0"/>
              <a:t>Höhere Effizienz (Energieeinsparung z.B. durch effiziente Technik bei Bewässerung, Kühlung, Heizung)</a:t>
            </a:r>
          </a:p>
          <a:p>
            <a:pPr marL="171450" indent="-171450">
              <a:buFont typeface="Arial" panose="020B0604020202020204" pitchFamily="34" charset="0"/>
              <a:buChar char="•"/>
            </a:pPr>
            <a:r>
              <a:rPr lang="de-DE" dirty="0"/>
              <a:t>Verbesserung der Umweltwirkung durch entsprechende Maßnahmen wie Erhöhung der Biodiversität (vielseitige Fruchtfolge, ganzjährige Bodenbedeckung, vielseitiges Bodenleben durch </a:t>
            </a:r>
            <a:r>
              <a:rPr lang="de-DE" dirty="0" err="1"/>
              <a:t>organ</a:t>
            </a:r>
            <a:r>
              <a:rPr lang="de-DE" dirty="0"/>
              <a:t>. Düngung/Fruchtfolge, Agroforst), (Grund-)Wasserschutz (angepasste Düngung, flächengebundene Tierhaltung, Zwischenfruchtanbau)</a:t>
            </a:r>
          </a:p>
          <a:p>
            <a:pPr marL="171450" indent="-171450">
              <a:buFont typeface="Arial" panose="020B0604020202020204" pitchFamily="34" charset="0"/>
              <a:buChar char="•"/>
            </a:pPr>
            <a:r>
              <a:rPr lang="de-DE" dirty="0"/>
              <a:t>Verbesserung des Tierwohls (offene Ställe, Weidehaltung, optimierte Düngung, reduzierter Kraftfuttereinsatz)</a:t>
            </a:r>
          </a:p>
          <a:p>
            <a:pPr marL="171450" indent="-171450">
              <a:buFont typeface="Arial" panose="020B0604020202020204" pitchFamily="34" charset="0"/>
              <a:buChar char="•"/>
            </a:pPr>
            <a:r>
              <a:rPr lang="de-DE" dirty="0"/>
              <a:t>Vermarktungsvorteile z.B. durch Teilnahme an Produktlinien/Standards im Hinblick auf Reduzierung der THG-Emissionen/Klimaschutz</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23</a:t>
            </a:fld>
            <a:endParaRPr lang="de-DE"/>
          </a:p>
        </p:txBody>
      </p:sp>
    </p:spTree>
    <p:extLst>
      <p:ext uri="{BB962C8B-B14F-4D97-AF65-F5344CB8AC3E}">
        <p14:creationId xmlns:p14="http://schemas.microsoft.com/office/powerpoint/2010/main" val="4034931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dirty="0"/>
              <a:t>Mais: https://pixabay.com/de/photos/maiskolben-mais-zea-mays-maisk%c3%b6rner-3664569/, 09.08.21</a:t>
            </a:r>
          </a:p>
          <a:p>
            <a:endParaRPr lang="de-DE" b="1" u="none" dirty="0"/>
          </a:p>
          <a:p>
            <a:r>
              <a:rPr lang="de-DE" b="1" u="none" dirty="0"/>
              <a:t>Mögliche Lösungen: </a:t>
            </a:r>
          </a:p>
          <a:p>
            <a:endParaRPr lang="de-DE" dirty="0"/>
          </a:p>
          <a:p>
            <a:r>
              <a:rPr lang="de-DE" dirty="0"/>
              <a:t>V.a. durch Verzicht auf synthetisch mineralischen N-Dünger und Erhalt/Förderung der organischen Substanz:</a:t>
            </a:r>
          </a:p>
          <a:p>
            <a:pPr marL="171450" indent="-171450">
              <a:buFont typeface="Arial" panose="020B0604020202020204" pitchFamily="34" charset="0"/>
              <a:buChar char="•"/>
            </a:pPr>
            <a:r>
              <a:rPr lang="de-DE" dirty="0"/>
              <a:t>Anbau von Leguminosen – Erweiterung der Fruchtfolge</a:t>
            </a:r>
          </a:p>
          <a:p>
            <a:pPr marL="171450" indent="-171450">
              <a:buFont typeface="Arial" panose="020B0604020202020204" pitchFamily="34" charset="0"/>
              <a:buChar char="•"/>
            </a:pPr>
            <a:r>
              <a:rPr lang="de-DE" dirty="0"/>
              <a:t>Zwischenfruchtanbau (mit Leguminosen) vor Mais (Umbruch erst kurz vor der </a:t>
            </a:r>
            <a:r>
              <a:rPr lang="de-DE" dirty="0" err="1"/>
              <a:t>Saatbeetbereitung</a:t>
            </a:r>
            <a:r>
              <a:rPr lang="de-DE" dirty="0"/>
              <a:t> bzw. </a:t>
            </a:r>
            <a:r>
              <a:rPr lang="de-DE" dirty="0" err="1"/>
              <a:t>Mulchsaat</a:t>
            </a:r>
            <a:r>
              <a:rPr lang="de-DE" dirty="0"/>
              <a:t>)</a:t>
            </a:r>
          </a:p>
          <a:p>
            <a:pPr marL="171450" indent="-171450">
              <a:buFont typeface="Arial" panose="020B0604020202020204" pitchFamily="34" charset="0"/>
              <a:buChar char="•"/>
            </a:pPr>
            <a:r>
              <a:rPr lang="de-DE" dirty="0"/>
              <a:t>Einsatz von Kompost</a:t>
            </a:r>
          </a:p>
          <a:p>
            <a:pPr marL="171450" indent="-171450">
              <a:buFont typeface="Arial" panose="020B0604020202020204" pitchFamily="34" charset="0"/>
              <a:buChar char="•"/>
            </a:pPr>
            <a:r>
              <a:rPr lang="de-DE" dirty="0"/>
              <a:t>Kooperation mit Tierhalter (Futter-Mist-Kooperation) – Einbindung von mehrjährigem Kleegras in die Fruchtfolge</a:t>
            </a:r>
          </a:p>
          <a:p>
            <a:pPr marL="171450" indent="-171450">
              <a:buFont typeface="Arial" panose="020B0604020202020204" pitchFamily="34" charset="0"/>
              <a:buChar char="•"/>
            </a:pPr>
            <a:r>
              <a:rPr lang="de-DE" dirty="0"/>
              <a:t>Bedarfsdüngung nach Bodenuntersuchung – Überversorgung unbedingt vermeiden</a:t>
            </a:r>
          </a:p>
          <a:p>
            <a:pPr marL="0" indent="0">
              <a:buFont typeface="Arial" panose="020B0604020202020204" pitchFamily="34" charset="0"/>
              <a:buNone/>
            </a:pPr>
            <a:endParaRPr lang="de-DE" dirty="0"/>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Reduzierte Bodenbearbeitung / </a:t>
            </a:r>
            <a:r>
              <a:rPr lang="de-DE" dirty="0" err="1"/>
              <a:t>Mulchsaat</a:t>
            </a:r>
            <a:endParaRPr lang="de-DE" dirty="0"/>
          </a:p>
          <a:p>
            <a:pPr marL="171450" indent="-171450">
              <a:buFont typeface="Arial" panose="020B0604020202020204" pitchFamily="34" charset="0"/>
              <a:buChar char="•"/>
            </a:pPr>
            <a:r>
              <a:rPr lang="de-DE" dirty="0"/>
              <a:t>Ggf. Untersaat </a:t>
            </a:r>
          </a:p>
          <a:p>
            <a:pPr marL="171450" indent="-171450">
              <a:buFont typeface="Arial" panose="020B0604020202020204" pitchFamily="34" charset="0"/>
              <a:buChar char="•"/>
            </a:pPr>
            <a:r>
              <a:rPr lang="de-DE" dirty="0"/>
              <a:t>Angepasster Reifendruck (Feld/Straße -&gt; Treibstoffeinsparung, Bodenschutz / Vermeidung von Verdichtungen -&gt; Vermeidung von Lachgasentstehung unter anaeroben Bedingungen)</a:t>
            </a:r>
          </a:p>
          <a:p>
            <a:pPr marL="171450" indent="-171450">
              <a:buFont typeface="Arial" panose="020B0604020202020204" pitchFamily="34" charset="0"/>
              <a:buChar char="•"/>
            </a:pPr>
            <a:r>
              <a:rPr lang="de-DE" dirty="0"/>
              <a:t>Angemessene Größe des Traktors für die entsprechenden Feldarbeiten – möglichst geringe Achslast (weniger Treibstoff, Schutz der Bodenstruktur)</a:t>
            </a:r>
          </a:p>
          <a:p>
            <a:pPr marL="171450" indent="-171450">
              <a:buFont typeface="Arial" panose="020B0604020202020204" pitchFamily="34" charset="0"/>
              <a:buChar char="•"/>
            </a:pPr>
            <a:r>
              <a:rPr lang="de-DE" dirty="0"/>
              <a:t>Höhere Erträge durch Einsatz von angepassten Sorten, optimierter Düngung und Fruchtfolgeplanung, Inanspruchnahme von Beratung </a:t>
            </a:r>
          </a:p>
          <a:p>
            <a:pPr marL="171450" indent="-171450">
              <a:buFont typeface="Arial" panose="020B0604020202020204" pitchFamily="34" charset="0"/>
              <a:buChar char="•"/>
            </a:pPr>
            <a:r>
              <a:rPr lang="de-DE" dirty="0"/>
              <a:t>…</a:t>
            </a:r>
          </a:p>
          <a:p>
            <a:pPr marL="171450" indent="-171450">
              <a:buFont typeface="Arial" panose="020B0604020202020204" pitchFamily="34" charset="0"/>
              <a:buChar char="•"/>
            </a:pPr>
            <a:endParaRPr lang="de-DE" dirty="0"/>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24</a:t>
            </a:fld>
            <a:endParaRPr lang="de-DE"/>
          </a:p>
        </p:txBody>
      </p:sp>
    </p:spTree>
    <p:extLst>
      <p:ext uri="{BB962C8B-B14F-4D97-AF65-F5344CB8AC3E}">
        <p14:creationId xmlns:p14="http://schemas.microsoft.com/office/powerpoint/2010/main" val="963443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BBZ-Beitrag s. Anlage 18.04_Methanreduzierung_bbz</a:t>
            </a:r>
          </a:p>
        </p:txBody>
      </p:sp>
      <p:sp>
        <p:nvSpPr>
          <p:cNvPr id="4" name="Foliennummernplatzhalter 3"/>
          <p:cNvSpPr>
            <a:spLocks noGrp="1"/>
          </p:cNvSpPr>
          <p:nvPr>
            <p:ph type="sldNum" sz="quarter" idx="5"/>
          </p:nvPr>
        </p:nvSpPr>
        <p:spPr/>
        <p:txBody>
          <a:bodyPr/>
          <a:lstStyle/>
          <a:p>
            <a:fld id="{06A741CA-AA39-4C3D-9D18-DF6523E14173}" type="slidenum">
              <a:rPr lang="de-DE" smtClean="0"/>
              <a:t>25</a:t>
            </a:fld>
            <a:endParaRPr lang="de-DE"/>
          </a:p>
        </p:txBody>
      </p:sp>
    </p:spTree>
    <p:extLst>
      <p:ext uri="{BB962C8B-B14F-4D97-AF65-F5344CB8AC3E}">
        <p14:creationId xmlns:p14="http://schemas.microsoft.com/office/powerpoint/2010/main" val="5138843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Stichworte: </a:t>
            </a:r>
          </a:p>
          <a:p>
            <a:endParaRPr lang="de-DE" dirty="0"/>
          </a:p>
          <a:p>
            <a:r>
              <a:rPr lang="de-DE" dirty="0"/>
              <a:t>Tierwohlabgabe, reduzierter </a:t>
            </a:r>
            <a:r>
              <a:rPr lang="de-DE" dirty="0" err="1"/>
              <a:t>MwSt</a:t>
            </a:r>
            <a:r>
              <a:rPr lang="de-DE" dirty="0"/>
              <a:t>-Satz für tierische Lebensmittel aufheben, vegane/vegetarische Ernährung, Förderung von Tierwohlställen, Rolle des Lebensmittelhandels, Verbraucheraufklärung, „</a:t>
            </a:r>
            <a:r>
              <a:rPr lang="de-DE" dirty="0" err="1"/>
              <a:t>from</a:t>
            </a:r>
            <a:r>
              <a:rPr lang="de-DE" dirty="0"/>
              <a:t> </a:t>
            </a:r>
            <a:r>
              <a:rPr lang="de-DE" dirty="0" err="1"/>
              <a:t>nose</a:t>
            </a:r>
            <a:r>
              <a:rPr lang="de-DE" dirty="0"/>
              <a:t> </a:t>
            </a:r>
            <a:r>
              <a:rPr lang="de-DE" dirty="0" err="1"/>
              <a:t>to</a:t>
            </a:r>
            <a:r>
              <a:rPr lang="de-DE" dirty="0"/>
              <a:t> </a:t>
            </a:r>
            <a:r>
              <a:rPr lang="de-DE" dirty="0" err="1"/>
              <a:t>tail</a:t>
            </a:r>
            <a:r>
              <a:rPr lang="de-DE" dirty="0"/>
              <a:t>“,  flächengebundene Tierhaltung, </a:t>
            </a:r>
            <a:r>
              <a:rPr lang="de-DE" dirty="0" err="1"/>
              <a:t>ökologisierte</a:t>
            </a:r>
            <a:r>
              <a:rPr lang="de-DE" dirty="0"/>
              <a:t> Landwirtschaft, (verpflichtendes) Tierwohllabel…</a:t>
            </a:r>
          </a:p>
        </p:txBody>
      </p:sp>
      <p:sp>
        <p:nvSpPr>
          <p:cNvPr id="4" name="Foliennummernplatzhalter 3"/>
          <p:cNvSpPr>
            <a:spLocks noGrp="1"/>
          </p:cNvSpPr>
          <p:nvPr>
            <p:ph type="sldNum" sz="quarter" idx="5"/>
          </p:nvPr>
        </p:nvSpPr>
        <p:spPr/>
        <p:txBody>
          <a:bodyPr/>
          <a:lstStyle/>
          <a:p>
            <a:fld id="{06A741CA-AA39-4C3D-9D18-DF6523E14173}" type="slidenum">
              <a:rPr lang="de-DE" smtClean="0"/>
              <a:t>26</a:t>
            </a:fld>
            <a:endParaRPr lang="de-DE"/>
          </a:p>
        </p:txBody>
      </p:sp>
    </p:spTree>
    <p:extLst>
      <p:ext uri="{BB962C8B-B14F-4D97-AF65-F5344CB8AC3E}">
        <p14:creationId xmlns:p14="http://schemas.microsoft.com/office/powerpoint/2010/main" val="2111527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Antwort: c) siehe nächste Folie</a:t>
            </a:r>
          </a:p>
        </p:txBody>
      </p:sp>
      <p:sp>
        <p:nvSpPr>
          <p:cNvPr id="4" name="Foliennummernplatzhalter 3"/>
          <p:cNvSpPr>
            <a:spLocks noGrp="1"/>
          </p:cNvSpPr>
          <p:nvPr>
            <p:ph type="sldNum" sz="quarter" idx="5"/>
          </p:nvPr>
        </p:nvSpPr>
        <p:spPr/>
        <p:txBody>
          <a:bodyPr/>
          <a:lstStyle/>
          <a:p>
            <a:fld id="{06A741CA-AA39-4C3D-9D18-DF6523E14173}" type="slidenum">
              <a:rPr lang="de-DE" smtClean="0"/>
              <a:t>4</a:t>
            </a:fld>
            <a:endParaRPr lang="de-DE"/>
          </a:p>
        </p:txBody>
      </p:sp>
    </p:spTree>
    <p:extLst>
      <p:ext uri="{BB962C8B-B14F-4D97-AF65-F5344CB8AC3E}">
        <p14:creationId xmlns:p14="http://schemas.microsoft.com/office/powerpoint/2010/main" val="1642968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5</a:t>
            </a:fld>
            <a:endParaRPr lang="de-DE"/>
          </a:p>
        </p:txBody>
      </p:sp>
    </p:spTree>
    <p:extLst>
      <p:ext uri="{BB962C8B-B14F-4D97-AF65-F5344CB8AC3E}">
        <p14:creationId xmlns:p14="http://schemas.microsoft.com/office/powerpoint/2010/main" val="807696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https://www.umweltbundesamt.de/themen/klima-energie/klimaschutz-energiepolitik-in-deutschland/treibhausgas-emissionen/die-treibhausgase: </a:t>
            </a:r>
          </a:p>
          <a:p>
            <a:pPr marL="0" indent="0">
              <a:buFont typeface="Arial" panose="020B0604020202020204" pitchFamily="34" charset="0"/>
              <a:buNone/>
            </a:pPr>
            <a:endParaRPr lang="de-DE" sz="1200" kern="1200" dirty="0">
              <a:solidFill>
                <a:schemeClr val="tx1"/>
              </a:solidFill>
              <a:effectLst/>
              <a:latin typeface="+mn-lt"/>
              <a:ea typeface="+mn-ea"/>
              <a:cs typeface="+mn-cs"/>
            </a:endParaRPr>
          </a:p>
          <a:p>
            <a:pPr marL="171450" indent="-171450">
              <a:buFont typeface="Arial" panose="020B0604020202020204" pitchFamily="34" charset="0"/>
              <a:buChar char="•"/>
            </a:pPr>
            <a:r>
              <a:rPr lang="de-DE" sz="1200" kern="1200" dirty="0">
                <a:solidFill>
                  <a:schemeClr val="tx1"/>
                </a:solidFill>
                <a:effectLst/>
                <a:latin typeface="+mn-lt"/>
                <a:ea typeface="+mn-ea"/>
                <a:cs typeface="+mn-cs"/>
              </a:rPr>
              <a:t>Zusätzlich ist Methan eine Vorläufersubstanz bei der Bildung von bodennahem Ozon (O3), das Pflanzen schädigt und somit zusätzlich indirekt zum Klimawandel beitragen kann.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b="0" u="none" dirty="0">
                <a:solidFill>
                  <a:schemeClr val="tx1"/>
                </a:solidFill>
              </a:rPr>
              <a:t>Von Kohlenstoffdioxid ist nach 1.000 Jahren davon noch etwa 15 bis 40 Prozent in der ⁠Atmosphäre⁠ übrig. </a:t>
            </a:r>
          </a:p>
          <a:p>
            <a:pPr marL="171450" indent="-171450">
              <a:buFont typeface="Arial" panose="020B0604020202020204" pitchFamily="34" charset="0"/>
              <a:buChar char="•"/>
            </a:pPr>
            <a:r>
              <a:rPr lang="de-DE" sz="1200" b="0" u="none" kern="1200" dirty="0">
                <a:solidFill>
                  <a:schemeClr val="tx1"/>
                </a:solidFill>
                <a:effectLst/>
                <a:latin typeface="+mn-lt"/>
                <a:ea typeface="+mn-ea"/>
                <a:cs typeface="+mn-cs"/>
              </a:rPr>
              <a:t>Lachgas v</a:t>
            </a:r>
            <a:r>
              <a:rPr lang="de-DE" b="0" u="none" dirty="0">
                <a:solidFill>
                  <a:schemeClr val="tx1"/>
                </a:solidFill>
              </a:rPr>
              <a:t>erbleibt lt. Umweltbundesamt im Durchschnitt 121 Jahre in der Atmosphäre</a:t>
            </a:r>
          </a:p>
          <a:p>
            <a:pPr marL="171450" indent="-171450">
              <a:buFont typeface="Arial" panose="020B0604020202020204" pitchFamily="34" charset="0"/>
              <a:buChar char="•"/>
            </a:pPr>
            <a:r>
              <a:rPr lang="de-DE" b="0" u="none" dirty="0">
                <a:solidFill>
                  <a:schemeClr val="tx1"/>
                </a:solidFill>
              </a:rPr>
              <a:t>Methan wird innerhalb von 12,4 Jahren abgebaut</a:t>
            </a:r>
          </a:p>
          <a:p>
            <a:pPr marL="0" indent="0">
              <a:buFont typeface="Arial" panose="020B0604020202020204" pitchFamily="34" charset="0"/>
              <a:buNone/>
            </a:pPr>
            <a:endParaRPr lang="de-DE" b="0" u="none" dirty="0">
              <a:solidFill>
                <a:schemeClr val="tx1"/>
              </a:solidFill>
            </a:endParaRPr>
          </a:p>
          <a:p>
            <a:pPr marL="0" indent="0">
              <a:buFont typeface="Arial" panose="020B0604020202020204" pitchFamily="34" charset="0"/>
              <a:buNone/>
            </a:pPr>
            <a:r>
              <a:rPr lang="de-DE" dirty="0"/>
              <a:t>…allerdings ist </a:t>
            </a:r>
            <a:r>
              <a:rPr lang="de-DE" b="1" dirty="0"/>
              <a:t>Methan viel klimawirksamer als CO2</a:t>
            </a:r>
            <a:r>
              <a:rPr lang="de-DE" dirty="0"/>
              <a:t> – über einen Zeitraum von 100 Jahren richtet die gleiche </a:t>
            </a:r>
            <a:r>
              <a:rPr lang="de-DE" b="1" dirty="0"/>
              <a:t>Menge 28-mal so viel Schaden</a:t>
            </a:r>
            <a:r>
              <a:rPr lang="de-DE" dirty="0"/>
              <a:t> an. Außerdem führt es durch chemische Reaktionen zur Produktion von Wasserdampf in der Stratosphäre – was den Treibhauseffekt noch verstärkt. In der Atmosphäre reagiert CH4 mit einem OH-Radikal, es entsteht daraus Wasser und über einige Zwischenschritte letztendlich CO2. (Quelle: https://www.quarks.de/umwelt/klimawandel/darum-sollten-wir-ueber-methan-sprechen/ )</a:t>
            </a:r>
            <a:endParaRPr lang="de-DE" b="0" u="none" dirty="0">
              <a:solidFill>
                <a:schemeClr val="tx1"/>
              </a:solidFill>
            </a:endParaRPr>
          </a:p>
        </p:txBody>
      </p:sp>
      <p:sp>
        <p:nvSpPr>
          <p:cNvPr id="4" name="Foliennummernplatzhalter 3"/>
          <p:cNvSpPr>
            <a:spLocks noGrp="1"/>
          </p:cNvSpPr>
          <p:nvPr>
            <p:ph type="sldNum" sz="quarter" idx="5"/>
          </p:nvPr>
        </p:nvSpPr>
        <p:spPr/>
        <p:txBody>
          <a:bodyPr/>
          <a:lstStyle/>
          <a:p>
            <a:fld id="{06A741CA-AA39-4C3D-9D18-DF6523E14173}" type="slidenum">
              <a:rPr lang="de-DE" smtClean="0"/>
              <a:t>6</a:t>
            </a:fld>
            <a:endParaRPr lang="de-DE"/>
          </a:p>
        </p:txBody>
      </p:sp>
    </p:spTree>
    <p:extLst>
      <p:ext uri="{BB962C8B-B14F-4D97-AF65-F5344CB8AC3E}">
        <p14:creationId xmlns:p14="http://schemas.microsoft.com/office/powerpoint/2010/main" val="1294565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Bildquelle: https://pixabay.com/de/photos/frage-fragezeichen-hilfe-antwort-2309040/, </a:t>
            </a:r>
            <a:r>
              <a:rPr lang="de-DE" dirty="0" err="1"/>
              <a:t>download</a:t>
            </a:r>
            <a:r>
              <a:rPr lang="de-DE" dirty="0"/>
              <a:t> 20.09.21</a:t>
            </a:r>
          </a:p>
          <a:p>
            <a:endParaRPr lang="de-DE" dirty="0"/>
          </a:p>
        </p:txBody>
      </p:sp>
      <p:sp>
        <p:nvSpPr>
          <p:cNvPr id="4" name="Foliennummernplatzhalter 3"/>
          <p:cNvSpPr>
            <a:spLocks noGrp="1"/>
          </p:cNvSpPr>
          <p:nvPr>
            <p:ph type="sldNum" sz="quarter" idx="5"/>
          </p:nvPr>
        </p:nvSpPr>
        <p:spPr/>
        <p:txBody>
          <a:bodyPr/>
          <a:lstStyle/>
          <a:p>
            <a:fld id="{06A741CA-AA39-4C3D-9D18-DF6523E14173}" type="slidenum">
              <a:rPr lang="de-DE" smtClean="0"/>
              <a:t>7</a:t>
            </a:fld>
            <a:endParaRPr lang="de-DE"/>
          </a:p>
        </p:txBody>
      </p:sp>
    </p:spTree>
    <p:extLst>
      <p:ext uri="{BB962C8B-B14F-4D97-AF65-F5344CB8AC3E}">
        <p14:creationId xmlns:p14="http://schemas.microsoft.com/office/powerpoint/2010/main" val="297893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Methan: </a:t>
            </a:r>
            <a:r>
              <a:rPr lang="de-DE" sz="1200" kern="1200" dirty="0">
                <a:solidFill>
                  <a:schemeClr val="tx1"/>
                </a:solidFill>
                <a:effectLst/>
                <a:latin typeface="+mn-lt"/>
                <a:ea typeface="+mn-ea"/>
                <a:cs typeface="+mn-cs"/>
              </a:rPr>
              <a:t>Es entsteht durch natürliche (Moore, Wälder) und anthropogene Quellen (Energiewirtschaft, Entsorgung und Land-wirtschaft). Bevorzugte Habitate für methanbildende Bakterien sind die Mägen der </a:t>
            </a:r>
            <a:r>
              <a:rPr lang="de-DE" sz="1200" b="1" kern="1200" dirty="0">
                <a:solidFill>
                  <a:schemeClr val="tx1"/>
                </a:solidFill>
                <a:effectLst/>
                <a:latin typeface="+mn-lt"/>
                <a:ea typeface="+mn-ea"/>
                <a:cs typeface="+mn-cs"/>
              </a:rPr>
              <a:t>Wiederkäuer</a:t>
            </a:r>
            <a:r>
              <a:rPr lang="de-DE" sz="1200" kern="1200" dirty="0">
                <a:solidFill>
                  <a:schemeClr val="tx1"/>
                </a:solidFill>
                <a:effectLst/>
                <a:latin typeface="+mn-lt"/>
                <a:ea typeface="+mn-ea"/>
                <a:cs typeface="+mn-cs"/>
              </a:rPr>
              <a:t>. Ein Großteil der deutschen Methanemissionen entsteht daher bei der Aufzucht und Haltung von Milch- und Fleischkühen, Schafen und Ziegen. Im Jahr 2018 verursachten diese 77 % der Methanemissionen und 39,4 % aller Treibhausgase aus der Landwirtschaft. Weitere 19 % entweichen bei der </a:t>
            </a:r>
            <a:r>
              <a:rPr lang="de-DE" sz="1200" b="1" kern="1200" dirty="0">
                <a:solidFill>
                  <a:schemeClr val="tx1"/>
                </a:solidFill>
                <a:effectLst/>
                <a:latin typeface="+mn-lt"/>
                <a:ea typeface="+mn-ea"/>
                <a:cs typeface="+mn-cs"/>
              </a:rPr>
              <a:t>Lagerung und Ausbringung von Wirtschaftsdünger </a:t>
            </a:r>
            <a:r>
              <a:rPr lang="de-DE" sz="1200" kern="1200" dirty="0">
                <a:solidFill>
                  <a:schemeClr val="tx1"/>
                </a:solidFill>
                <a:effectLst/>
                <a:latin typeface="+mn-lt"/>
                <a:ea typeface="+mn-ea"/>
                <a:cs typeface="+mn-cs"/>
              </a:rPr>
              <a:t>(Festmist und Gülle). Der restliche Anteil von 4 % stammt hauptsächlich aus der </a:t>
            </a:r>
            <a:r>
              <a:rPr lang="de-DE" sz="1200" b="1" kern="1200" dirty="0">
                <a:solidFill>
                  <a:schemeClr val="tx1"/>
                </a:solidFill>
                <a:effectLst/>
                <a:latin typeface="+mn-lt"/>
                <a:ea typeface="+mn-ea"/>
                <a:cs typeface="+mn-cs"/>
              </a:rPr>
              <a:t>Vergärung von Energiepflanzen aus Biogasanlagen </a:t>
            </a:r>
            <a:r>
              <a:rPr lang="de-DE" sz="1200" kern="1200" dirty="0">
                <a:solidFill>
                  <a:schemeClr val="tx1"/>
                </a:solidFill>
                <a:effectLst/>
                <a:latin typeface="+mn-lt"/>
                <a:ea typeface="+mn-ea"/>
                <a:cs typeface="+mn-cs"/>
              </a:rPr>
              <a:t>(</a:t>
            </a:r>
            <a:r>
              <a:rPr lang="de-DE" sz="1200" kern="1200" dirty="0" err="1">
                <a:solidFill>
                  <a:schemeClr val="tx1"/>
                </a:solidFill>
                <a:effectLst/>
                <a:latin typeface="+mn-lt"/>
                <a:ea typeface="+mn-ea"/>
                <a:cs typeface="+mn-cs"/>
              </a:rPr>
              <a:t>Haenel</a:t>
            </a:r>
            <a:r>
              <a:rPr lang="de-DE" sz="1200" kern="1200" dirty="0">
                <a:solidFill>
                  <a:schemeClr val="tx1"/>
                </a:solidFill>
                <a:effectLst/>
                <a:latin typeface="+mn-lt"/>
                <a:ea typeface="+mn-ea"/>
                <a:cs typeface="+mn-cs"/>
              </a:rPr>
              <a:t>, et al., 2020). </a:t>
            </a:r>
          </a:p>
          <a:p>
            <a:endParaRPr lang="de-DE" sz="1200" kern="1200" dirty="0">
              <a:solidFill>
                <a:schemeClr val="tx1"/>
              </a:solidFill>
              <a:latin typeface="+mn-lt"/>
              <a:ea typeface="+mn-ea"/>
              <a:cs typeface="+mn-cs"/>
            </a:endParaRPr>
          </a:p>
        </p:txBody>
      </p:sp>
      <p:sp>
        <p:nvSpPr>
          <p:cNvPr id="4" name="Foliennummernplatzhalter 3"/>
          <p:cNvSpPr>
            <a:spLocks noGrp="1"/>
          </p:cNvSpPr>
          <p:nvPr>
            <p:ph type="sldNum" sz="quarter" idx="5"/>
          </p:nvPr>
        </p:nvSpPr>
        <p:spPr/>
        <p:txBody>
          <a:bodyPr/>
          <a:lstStyle/>
          <a:p>
            <a:fld id="{06A741CA-AA39-4C3D-9D18-DF6523E14173}" type="slidenum">
              <a:rPr lang="de-DE" smtClean="0"/>
              <a:t>8</a:t>
            </a:fld>
            <a:endParaRPr lang="de-DE"/>
          </a:p>
        </p:txBody>
      </p:sp>
    </p:spTree>
    <p:extLst>
      <p:ext uri="{BB962C8B-B14F-4D97-AF65-F5344CB8AC3E}">
        <p14:creationId xmlns:p14="http://schemas.microsoft.com/office/powerpoint/2010/main" val="32845668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t>Lachgas</a:t>
            </a:r>
            <a:r>
              <a:rPr lang="de-DE" dirty="0"/>
              <a:t>: Lachgas wird </a:t>
            </a:r>
            <a:r>
              <a:rPr lang="de-DE" dirty="0">
                <a:solidFill>
                  <a:schemeClr val="bg1"/>
                </a:solidFill>
              </a:rPr>
              <a:t>in erster Linie als Nebenprodukt natürlich ablaufender Prozesse, zum Beispiel im Zuge der bakteriellen </a:t>
            </a:r>
            <a:r>
              <a:rPr lang="de-DE" dirty="0">
                <a:solidFill>
                  <a:schemeClr val="bg1"/>
                </a:solidFill>
                <a:hlinkClick r:id="rId3" tooltip="Nitrifikation">
                  <a:extLst>
                    <a:ext uri="{A12FA001-AC4F-418D-AE19-62706E023703}">
                      <ahyp:hlinkClr xmlns:ahyp="http://schemas.microsoft.com/office/drawing/2018/hyperlinkcolor" val="tx"/>
                    </a:ext>
                  </a:extLst>
                </a:hlinkClick>
              </a:rPr>
              <a:t>Nitrifikation</a:t>
            </a:r>
            <a:r>
              <a:rPr lang="de-DE" dirty="0">
                <a:solidFill>
                  <a:schemeClr val="bg1"/>
                </a:solidFill>
              </a:rPr>
              <a:t> gebildet und in die Atmosphäre freigesetzt.</a:t>
            </a:r>
            <a:r>
              <a:rPr lang="de-DE" baseline="30000" dirty="0">
                <a:solidFill>
                  <a:schemeClr val="bg1"/>
                </a:solidFill>
                <a:hlinkClick r:id="rId4">
                  <a:extLst>
                    <a:ext uri="{A12FA001-AC4F-418D-AE19-62706E023703}">
                      <ahyp:hlinkClr xmlns:ahyp="http://schemas.microsoft.com/office/drawing/2018/hyperlinkcolor" val="tx"/>
                    </a:ext>
                  </a:extLst>
                </a:hlinkClick>
              </a:rPr>
              <a:t>[4]</a:t>
            </a:r>
            <a:r>
              <a:rPr lang="de-DE" baseline="30000" dirty="0">
                <a:solidFill>
                  <a:schemeClr val="bg1"/>
                </a:solidFill>
                <a:hlinkClick r:id="rId5">
                  <a:extLst>
                    <a:ext uri="{A12FA001-AC4F-418D-AE19-62706E023703}">
                      <ahyp:hlinkClr xmlns:ahyp="http://schemas.microsoft.com/office/drawing/2018/hyperlinkcolor" val="tx"/>
                    </a:ext>
                  </a:extLst>
                </a:hlinkClick>
              </a:rPr>
              <a:t>[20]</a:t>
            </a:r>
            <a:r>
              <a:rPr lang="de-DE" dirty="0">
                <a:solidFill>
                  <a:schemeClr val="bg1"/>
                </a:solidFill>
              </a:rPr>
              <a:t> Als Nebenprodukt bei von Menschen verursachten Prozessen wird Lachgas nicht nur bei Verbrennungsvorgängen, sondern auch durch intensiv betriebene </a:t>
            </a:r>
            <a:r>
              <a:rPr lang="de-DE" dirty="0">
                <a:solidFill>
                  <a:schemeClr val="bg1"/>
                </a:solidFill>
                <a:hlinkClick r:id="rId6" tooltip="Landwirtschaft">
                  <a:extLst>
                    <a:ext uri="{A12FA001-AC4F-418D-AE19-62706E023703}">
                      <ahyp:hlinkClr xmlns:ahyp="http://schemas.microsoft.com/office/drawing/2018/hyperlinkcolor" val="tx"/>
                    </a:ext>
                  </a:extLst>
                </a:hlinkClick>
              </a:rPr>
              <a:t>Landwirtschaft</a:t>
            </a:r>
            <a:r>
              <a:rPr lang="de-DE" dirty="0">
                <a:solidFill>
                  <a:schemeClr val="bg1"/>
                </a:solidFill>
              </a:rPr>
              <a:t> freigesetzt.</a:t>
            </a:r>
            <a:r>
              <a:rPr lang="de-DE" baseline="30000" dirty="0">
                <a:solidFill>
                  <a:schemeClr val="bg1"/>
                </a:solidFill>
                <a:hlinkClick r:id="rId7">
                  <a:extLst>
                    <a:ext uri="{A12FA001-AC4F-418D-AE19-62706E023703}">
                      <ahyp:hlinkClr xmlns:ahyp="http://schemas.microsoft.com/office/drawing/2018/hyperlinkcolor" val="tx"/>
                    </a:ext>
                  </a:extLst>
                </a:hlinkClick>
              </a:rPr>
              <a:t>[21]</a:t>
            </a:r>
            <a:r>
              <a:rPr lang="de-DE" dirty="0">
                <a:solidFill>
                  <a:schemeClr val="bg1"/>
                </a:solidFill>
              </a:rPr>
              <a:t> Für den von Menschen verursachten Lachgasausstoß ist vor allem der </a:t>
            </a:r>
            <a:r>
              <a:rPr lang="de-DE" b="1" dirty="0">
                <a:solidFill>
                  <a:schemeClr val="bg1"/>
                </a:solidFill>
              </a:rPr>
              <a:t>zunehmende Einsatz von stickstoffhaltigen </a:t>
            </a:r>
            <a:r>
              <a:rPr lang="de-DE" b="1" dirty="0">
                <a:solidFill>
                  <a:schemeClr val="bg1"/>
                </a:solidFill>
                <a:hlinkClick r:id="rId8" tooltip="Dünger">
                  <a:extLst>
                    <a:ext uri="{A12FA001-AC4F-418D-AE19-62706E023703}">
                      <ahyp:hlinkClr xmlns:ahyp="http://schemas.microsoft.com/office/drawing/2018/hyperlinkcolor" val="tx"/>
                    </a:ext>
                  </a:extLst>
                </a:hlinkClick>
              </a:rPr>
              <a:t>Düngemitteln</a:t>
            </a:r>
            <a:r>
              <a:rPr lang="de-DE" b="1" dirty="0">
                <a:solidFill>
                  <a:schemeClr val="bg1"/>
                </a:solidFill>
              </a:rPr>
              <a:t> </a:t>
            </a:r>
            <a:r>
              <a:rPr lang="de-DE" dirty="0">
                <a:solidFill>
                  <a:schemeClr val="bg1"/>
                </a:solidFill>
              </a:rPr>
              <a:t>in der Landwirtschaft verantwortlich.</a:t>
            </a:r>
            <a:r>
              <a:rPr lang="de-DE" baseline="30000" dirty="0">
                <a:solidFill>
                  <a:schemeClr val="bg1"/>
                </a:solidFill>
                <a:hlinkClick r:id="rId9">
                  <a:extLst>
                    <a:ext uri="{A12FA001-AC4F-418D-AE19-62706E023703}">
                      <ahyp:hlinkClr xmlns:ahyp="http://schemas.microsoft.com/office/drawing/2018/hyperlinkcolor" val="tx"/>
                    </a:ext>
                  </a:extLst>
                </a:hlinkClick>
              </a:rPr>
              <a:t>[22]</a:t>
            </a:r>
            <a:r>
              <a:rPr lang="de-DE" baseline="30000" dirty="0">
                <a:solidFill>
                  <a:schemeClr val="bg1"/>
                </a:solidFill>
                <a:hlinkClick r:id="rId10">
                  <a:extLst>
                    <a:ext uri="{A12FA001-AC4F-418D-AE19-62706E023703}">
                      <ahyp:hlinkClr xmlns:ahyp="http://schemas.microsoft.com/office/drawing/2018/hyperlinkcolor" val="tx"/>
                    </a:ext>
                  </a:extLst>
                </a:hlinkClick>
              </a:rPr>
              <a:t>[23]</a:t>
            </a:r>
            <a:r>
              <a:rPr lang="de-DE" dirty="0">
                <a:solidFill>
                  <a:schemeClr val="bg1"/>
                </a:solidFill>
              </a:rPr>
              <a:t> Verglichen mit der </a:t>
            </a:r>
            <a:r>
              <a:rPr lang="de-DE" dirty="0">
                <a:solidFill>
                  <a:schemeClr val="bg1"/>
                </a:solidFill>
                <a:hlinkClick r:id="rId11" tooltip="Konventionelle Landwirtschaft">
                  <a:extLst>
                    <a:ext uri="{A12FA001-AC4F-418D-AE19-62706E023703}">
                      <ahyp:hlinkClr xmlns:ahyp="http://schemas.microsoft.com/office/drawing/2018/hyperlinkcolor" val="tx"/>
                    </a:ext>
                  </a:extLst>
                </a:hlinkClick>
              </a:rPr>
              <a:t>konventionell betriebenen Landwirtschaft</a:t>
            </a:r>
            <a:r>
              <a:rPr lang="de-DE" dirty="0">
                <a:solidFill>
                  <a:schemeClr val="bg1"/>
                </a:solidFill>
              </a:rPr>
              <a:t> entstehen bei der </a:t>
            </a:r>
            <a:r>
              <a:rPr lang="de-DE" dirty="0">
                <a:solidFill>
                  <a:schemeClr val="bg1"/>
                </a:solidFill>
                <a:hlinkClick r:id="rId12" tooltip="Ökologische Landwirtschaft">
                  <a:extLst>
                    <a:ext uri="{A12FA001-AC4F-418D-AE19-62706E023703}">
                      <ahyp:hlinkClr xmlns:ahyp="http://schemas.microsoft.com/office/drawing/2018/hyperlinkcolor" val="tx"/>
                    </a:ext>
                  </a:extLst>
                </a:hlinkClick>
              </a:rPr>
              <a:t>ökologischen Landwirtschaft</a:t>
            </a:r>
            <a:r>
              <a:rPr lang="de-DE" dirty="0">
                <a:solidFill>
                  <a:schemeClr val="bg1"/>
                </a:solidFill>
              </a:rPr>
              <a:t> rund 40 % weniger Lachgas pro Hektar.</a:t>
            </a:r>
            <a:r>
              <a:rPr lang="de-DE" baseline="30000" dirty="0">
                <a:solidFill>
                  <a:schemeClr val="bg1"/>
                </a:solidFill>
                <a:hlinkClick r:id="rId13">
                  <a:extLst>
                    <a:ext uri="{A12FA001-AC4F-418D-AE19-62706E023703}">
                      <ahyp:hlinkClr xmlns:ahyp="http://schemas.microsoft.com/office/drawing/2018/hyperlinkcolor" val="tx"/>
                    </a:ext>
                  </a:extLst>
                </a:hlinkClick>
              </a:rPr>
              <a:t>[24]</a:t>
            </a:r>
            <a:r>
              <a:rPr lang="de-DE" baseline="30000" dirty="0">
                <a:solidFill>
                  <a:schemeClr val="bg1"/>
                </a:solidFill>
              </a:rPr>
              <a:t> (</a:t>
            </a:r>
            <a:r>
              <a:rPr lang="de-DE" sz="1200" kern="1200" dirty="0">
                <a:solidFill>
                  <a:schemeClr val="bg1"/>
                </a:solidFill>
                <a:latin typeface="+mn-lt"/>
                <a:ea typeface="+mn-ea"/>
                <a:cs typeface="+mn-cs"/>
              </a:rPr>
              <a:t>Wikipedia https://de.wikipedia.org/wiki/Distickstoffmonoxid, Stand 14.04.2021)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latin typeface="+mn-lt"/>
                <a:ea typeface="+mn-ea"/>
                <a:cs typeface="+mn-cs"/>
              </a:rPr>
              <a:t>N-haltige Düngemittel: </a:t>
            </a:r>
            <a:r>
              <a:rPr lang="de-DE" dirty="0"/>
              <a:t>synthetische Dünger als auch organische Dünger aus tierischen Ausscheidungen</a:t>
            </a:r>
          </a:p>
          <a:p>
            <a:endParaRPr lang="de-DE" dirty="0"/>
          </a:p>
          <a:p>
            <a:r>
              <a:rPr lang="de-DE" dirty="0"/>
              <a:t>Insgesamt machen die Lachgasemissionen aus landwirtschaftlichen Böden den höchsten Anteil der durch die Landwirtschaft verursachten Treibhausgasemissionen aus. Bei den Methanemissionen spielt v.a. die Tierhaltung /Verdauung mit knapp 40% Anteil an den Treibhausgasen durch die LW eine große Rolle.</a:t>
            </a:r>
          </a:p>
          <a:p>
            <a:endParaRPr lang="de-DE" dirty="0"/>
          </a:p>
          <a:p>
            <a:r>
              <a:rPr lang="de-DE" dirty="0"/>
              <a:t>Grafik: https://www.umweltbundesamt.de/daten/land-forstwirtschaft/beitrag-der-landwirtschaft-zu-den-treibhausgas#treibhausgas-emissionen-aus-der-landwirtschaft  </a:t>
            </a:r>
          </a:p>
        </p:txBody>
      </p:sp>
      <p:sp>
        <p:nvSpPr>
          <p:cNvPr id="4" name="Foliennummernplatzhalter 3"/>
          <p:cNvSpPr>
            <a:spLocks noGrp="1"/>
          </p:cNvSpPr>
          <p:nvPr>
            <p:ph type="sldNum" sz="quarter" idx="5"/>
          </p:nvPr>
        </p:nvSpPr>
        <p:spPr/>
        <p:txBody>
          <a:bodyPr/>
          <a:lstStyle/>
          <a:p>
            <a:fld id="{06A741CA-AA39-4C3D-9D18-DF6523E14173}" type="slidenum">
              <a:rPr lang="de-DE" smtClean="0"/>
              <a:t>9</a:t>
            </a:fld>
            <a:endParaRPr lang="de-DE"/>
          </a:p>
        </p:txBody>
      </p:sp>
    </p:spTree>
    <p:extLst>
      <p:ext uri="{BB962C8B-B14F-4D97-AF65-F5344CB8AC3E}">
        <p14:creationId xmlns:p14="http://schemas.microsoft.com/office/powerpoint/2010/main" val="86060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Treibhausgase aus der Landwirtschaft sind zudem mitverantwortlich für das Entstehen von Ozon und Feinstaub, das neben der Verstärkung des Treibhauseffektes auch direkte negative Auswirkungen auf die Gesundheit hat. Ammoniak ist zwar </a:t>
            </a:r>
            <a:r>
              <a:rPr lang="de-DE" b="1" dirty="0"/>
              <a:t>kein</a:t>
            </a:r>
            <a:r>
              <a:rPr lang="de-DE" dirty="0"/>
              <a:t> Treibhausgas, trägt jedoch ebenfalls zur Verschmutzung der Luft bei.</a:t>
            </a:r>
          </a:p>
          <a:p>
            <a:endParaRPr lang="de-DE" dirty="0"/>
          </a:p>
          <a:p>
            <a:r>
              <a:rPr lang="de-DE" dirty="0"/>
              <a:t>Quelle: https://www.duh.de/themen/luftqualitaet/luftverschmutzung-quellen/landwirtschaft/ </a:t>
            </a:r>
          </a:p>
        </p:txBody>
      </p:sp>
      <p:sp>
        <p:nvSpPr>
          <p:cNvPr id="4" name="Foliennummernplatzhalter 3"/>
          <p:cNvSpPr>
            <a:spLocks noGrp="1"/>
          </p:cNvSpPr>
          <p:nvPr>
            <p:ph type="sldNum" sz="quarter" idx="5"/>
          </p:nvPr>
        </p:nvSpPr>
        <p:spPr/>
        <p:txBody>
          <a:bodyPr/>
          <a:lstStyle/>
          <a:p>
            <a:fld id="{06A741CA-AA39-4C3D-9D18-DF6523E14173}" type="slidenum">
              <a:rPr lang="de-DE" smtClean="0"/>
              <a:t>10</a:t>
            </a:fld>
            <a:endParaRPr lang="de-DE"/>
          </a:p>
        </p:txBody>
      </p:sp>
    </p:spTree>
    <p:extLst>
      <p:ext uri="{BB962C8B-B14F-4D97-AF65-F5344CB8AC3E}">
        <p14:creationId xmlns:p14="http://schemas.microsoft.com/office/powerpoint/2010/main" val="21520579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tiff"/><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354666"/>
            <a:ext cx="9144000" cy="2201849"/>
          </a:xfrm>
          <a:prstGeom prst="rect">
            <a:avLst/>
          </a:prstGeom>
        </p:spPr>
        <p:txBody>
          <a:bodyPr anchor="t">
            <a:normAutofit/>
          </a:bodyPr>
          <a:lstStyle>
            <a:lvl1pPr algn="ctr">
              <a:defRPr sz="5400"/>
            </a:lvl1pPr>
          </a:lstStyle>
          <a:p>
            <a:r>
              <a:rPr lang="de-DE"/>
              <a:t>Mastertitelformat bearbeiten</a:t>
            </a:r>
            <a:endParaRPr lang="de-DE" dirty="0"/>
          </a:p>
        </p:txBody>
      </p:sp>
      <p:pic>
        <p:nvPicPr>
          <p:cNvPr id="10" name="Grafik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52660" y="4800438"/>
            <a:ext cx="2328469" cy="2057989"/>
          </a:xfrm>
          <a:prstGeom prst="rect">
            <a:avLst/>
          </a:prstGeom>
        </p:spPr>
      </p:pic>
      <p:sp>
        <p:nvSpPr>
          <p:cNvPr id="12" name="Textfeld 11"/>
          <p:cNvSpPr txBox="1"/>
          <p:nvPr userDrawn="1"/>
        </p:nvSpPr>
        <p:spPr>
          <a:xfrm>
            <a:off x="440055" y="4980243"/>
            <a:ext cx="3166110" cy="261610"/>
          </a:xfrm>
          <a:prstGeom prst="rect">
            <a:avLst/>
          </a:prstGeom>
          <a:noFill/>
        </p:spPr>
        <p:txBody>
          <a:bodyPr wrap="square" rtlCol="0">
            <a:spAutoFit/>
          </a:bodyPr>
          <a:lstStyle/>
          <a:p>
            <a:r>
              <a:rPr lang="de-DE" sz="1100" dirty="0">
                <a:latin typeface="Times New Roman" panose="02020603050405020304" pitchFamily="18" charset="0"/>
                <a:cs typeface="Times New Roman" panose="02020603050405020304" pitchFamily="18" charset="0"/>
              </a:rPr>
              <a:t>Ein</a:t>
            </a:r>
            <a:r>
              <a:rPr lang="de-DE" sz="1100" baseline="0" dirty="0">
                <a:latin typeface="Times New Roman" panose="02020603050405020304" pitchFamily="18" charset="0"/>
                <a:cs typeface="Times New Roman" panose="02020603050405020304" pitchFamily="18" charset="0"/>
              </a:rPr>
              <a:t> Gemeinschaftsprojekt von:</a:t>
            </a:r>
            <a:endParaRPr lang="de-DE" sz="1100" dirty="0">
              <a:latin typeface="Times New Roman" panose="02020603050405020304" pitchFamily="18" charset="0"/>
              <a:cs typeface="Times New Roman" panose="02020603050405020304" pitchFamily="18" charset="0"/>
            </a:endParaRPr>
          </a:p>
        </p:txBody>
      </p:sp>
      <p:sp>
        <p:nvSpPr>
          <p:cNvPr id="13" name="Textfeld 12"/>
          <p:cNvSpPr txBox="1"/>
          <p:nvPr userDrawn="1"/>
        </p:nvSpPr>
        <p:spPr>
          <a:xfrm>
            <a:off x="1524000" y="3665264"/>
            <a:ext cx="9144000" cy="1569660"/>
          </a:xfrm>
          <a:prstGeom prst="rect">
            <a:avLst/>
          </a:prstGeom>
          <a:noFill/>
        </p:spPr>
        <p:txBody>
          <a:bodyPr wrap="square" rtlCol="0">
            <a:spAutoFit/>
          </a:bodyPr>
          <a:lstStyle/>
          <a:p>
            <a:pPr algn="ctr"/>
            <a:r>
              <a:rPr lang="de-DE" sz="2400" dirty="0" err="1">
                <a:effectLst/>
                <a:latin typeface="Calibri" panose="020F0502020204030204" pitchFamily="34" charset="0"/>
                <a:ea typeface="Calibri" panose="020F0502020204030204" pitchFamily="34" charset="0"/>
                <a:cs typeface="Times New Roman" panose="02020603050405020304" pitchFamily="18" charset="0"/>
              </a:rPr>
              <a:t>Bildun</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G</a:t>
            </a:r>
            <a:r>
              <a:rPr lang="de-DE" sz="2400" dirty="0">
                <a:effectLst/>
                <a:latin typeface="Calibri" panose="020F0502020204030204" pitchFamily="34" charset="0"/>
                <a:ea typeface="Calibri" panose="020F0502020204030204" pitchFamily="34" charset="0"/>
                <a:cs typeface="Times New Roman" panose="02020603050405020304" pitchFamily="18" charset="0"/>
              </a:rPr>
              <a:t> zur </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N</a:t>
            </a:r>
            <a:r>
              <a:rPr lang="de-DE" sz="2400" dirty="0" err="1">
                <a:effectLst/>
                <a:latin typeface="Calibri" panose="020F0502020204030204" pitchFamily="34" charset="0"/>
                <a:ea typeface="Calibri" panose="020F0502020204030204" pitchFamily="34" charset="0"/>
                <a:cs typeface="Times New Roman" panose="02020603050405020304" pitchFamily="18" charset="0"/>
              </a:rPr>
              <a:t>achhalt</a:t>
            </a:r>
            <a:r>
              <a:rPr lang="de-DE" sz="2400" dirty="0" err="1">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I</a:t>
            </a:r>
            <a:r>
              <a:rPr lang="de-DE" sz="2400" dirty="0" err="1">
                <a:effectLst/>
                <a:latin typeface="Calibri" panose="020F0502020204030204" pitchFamily="34" charset="0"/>
                <a:ea typeface="Calibri" panose="020F0502020204030204" pitchFamily="34" charset="0"/>
                <a:cs typeface="Times New Roman" panose="02020603050405020304" pitchFamily="18" charset="0"/>
              </a:rPr>
              <a:t>gen</a:t>
            </a:r>
            <a:r>
              <a:rPr lang="de-DE" sz="2400" dirty="0">
                <a:effectLst/>
                <a:latin typeface="Calibri" panose="020F0502020204030204" pitchFamily="34" charset="0"/>
                <a:ea typeface="Calibri" panose="020F0502020204030204" pitchFamily="34" charset="0"/>
                <a:cs typeface="Times New Roman" panose="02020603050405020304" pitchFamily="18" charset="0"/>
              </a:rPr>
              <a:t> </a:t>
            </a: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A</a:t>
            </a:r>
            <a:r>
              <a:rPr lang="de-DE" sz="2400" dirty="0">
                <a:effectLst/>
                <a:latin typeface="Calibri" panose="020F0502020204030204" pitchFamily="34" charset="0"/>
                <a:ea typeface="Calibri" panose="020F0502020204030204" pitchFamily="34" charset="0"/>
                <a:cs typeface="Times New Roman" panose="02020603050405020304" pitchFamily="18" charset="0"/>
              </a:rPr>
              <a:t>npassung der </a:t>
            </a: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L</a:t>
            </a:r>
            <a:r>
              <a:rPr lang="de-DE" sz="2400" dirty="0">
                <a:effectLst/>
                <a:latin typeface="Calibri" panose="020F0502020204030204" pitchFamily="34" charset="0"/>
                <a:ea typeface="Calibri" panose="020F0502020204030204" pitchFamily="34" charset="0"/>
                <a:cs typeface="Times New Roman" panose="02020603050405020304" pitchFamily="18" charset="0"/>
              </a:rPr>
              <a:t>andwirtschaft in Deutschland an den Klimawandel – Sensibilisieren, Informieren, Qualifizieren</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de-DE" sz="24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(GeNIAL)</a:t>
            </a:r>
            <a:endParaRPr lang="de-DE" sz="11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de-DE" sz="2400" dirty="0"/>
          </a:p>
        </p:txBody>
      </p:sp>
      <p:pic>
        <p:nvPicPr>
          <p:cNvPr id="11" name="Grafik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72662" y="5934368"/>
            <a:ext cx="2499089" cy="415245"/>
          </a:xfrm>
          <a:prstGeom prst="rect">
            <a:avLst/>
          </a:prstGeom>
        </p:spPr>
      </p:pic>
      <p:pic>
        <p:nvPicPr>
          <p:cNvPr id="15" name="Grafik 14"/>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735728" y="5790078"/>
            <a:ext cx="1407078" cy="703823"/>
          </a:xfrm>
          <a:prstGeom prst="rect">
            <a:avLst/>
          </a:prstGeom>
        </p:spPr>
      </p:pic>
      <p:pic>
        <p:nvPicPr>
          <p:cNvPr id="16" name="Grafik 15"/>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5706784" y="5897843"/>
            <a:ext cx="817193" cy="451770"/>
          </a:xfrm>
          <a:prstGeom prst="rect">
            <a:avLst/>
          </a:prstGeom>
        </p:spPr>
      </p:pic>
      <p:pic>
        <p:nvPicPr>
          <p:cNvPr id="17" name="Grafik 16"/>
          <p:cNvPicPr/>
          <p:nvPr userDrawn="1"/>
        </p:nvPicPr>
        <p:blipFill>
          <a:blip r:embed="rId6" cstate="print">
            <a:extLst>
              <a:ext uri="{28A0092B-C50C-407E-A947-70E740481C1C}">
                <a14:useLocalDpi xmlns:a14="http://schemas.microsoft.com/office/drawing/2010/main"/>
              </a:ext>
            </a:extLst>
          </a:blip>
          <a:stretch>
            <a:fillRect/>
          </a:stretch>
        </p:blipFill>
        <p:spPr>
          <a:xfrm>
            <a:off x="7087955" y="5633544"/>
            <a:ext cx="1503395" cy="768131"/>
          </a:xfrm>
          <a:prstGeom prst="rect">
            <a:avLst/>
          </a:prstGeom>
        </p:spPr>
      </p:pic>
      <p:pic>
        <p:nvPicPr>
          <p:cNvPr id="18" name="Grafik 17"/>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9532882" y="153416"/>
            <a:ext cx="2504247" cy="1041139"/>
          </a:xfrm>
          <a:prstGeom prst="rect">
            <a:avLst/>
          </a:prstGeom>
        </p:spPr>
      </p:pic>
    </p:spTree>
    <p:extLst>
      <p:ext uri="{BB962C8B-B14F-4D97-AF65-F5344CB8AC3E}">
        <p14:creationId xmlns:p14="http://schemas.microsoft.com/office/powerpoint/2010/main" val="2509306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pic>
        <p:nvPicPr>
          <p:cNvPr id="10" name="Inhaltsplatzhalter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2"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Mastertitelformat bearbeiten</a:t>
            </a:r>
            <a:endParaRPr lang="de-DE" dirty="0"/>
          </a:p>
        </p:txBody>
      </p:sp>
      <p:sp>
        <p:nvSpPr>
          <p:cNvPr id="3" name="Inhaltsplatzhalter 2"/>
          <p:cNvSpPr>
            <a:spLocks noGrp="1"/>
          </p:cNvSpPr>
          <p:nvPr>
            <p:ph idx="1"/>
          </p:nvPr>
        </p:nvSpPr>
        <p:spPr>
          <a:xfrm>
            <a:off x="838200" y="1463040"/>
            <a:ext cx="10515600" cy="4713923"/>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cxnSp>
        <p:nvCxnSpPr>
          <p:cNvPr id="8" name="Gerader Verbinder 7"/>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77446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Arbeitsauftrag">
    <p:spTree>
      <p:nvGrpSpPr>
        <p:cNvPr id="1" name=""/>
        <p:cNvGrpSpPr/>
        <p:nvPr/>
      </p:nvGrpSpPr>
      <p:grpSpPr>
        <a:xfrm>
          <a:off x="0" y="0"/>
          <a:ext cx="0" cy="0"/>
          <a:chOff x="0" y="0"/>
          <a:chExt cx="0" cy="0"/>
        </a:xfrm>
      </p:grpSpPr>
      <p:pic>
        <p:nvPicPr>
          <p:cNvPr id="10" name="Inhaltsplatzhalter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2" name="Titel 1"/>
          <p:cNvSpPr>
            <a:spLocks noGrp="1"/>
          </p:cNvSpPr>
          <p:nvPr>
            <p:ph type="title" hasCustomPrompt="1"/>
          </p:nvPr>
        </p:nvSpPr>
        <p:spPr>
          <a:xfrm>
            <a:off x="838200" y="365125"/>
            <a:ext cx="9701463" cy="918528"/>
          </a:xfrm>
          <a:prstGeom prst="rect">
            <a:avLst/>
          </a:prstGeom>
        </p:spPr>
        <p:txBody>
          <a:bodyPr anchor="ctr">
            <a:normAutofit/>
          </a:bodyPr>
          <a:lstStyle>
            <a:lvl1pPr>
              <a:defRPr sz="3600" b="0">
                <a:solidFill>
                  <a:schemeClr val="accent1"/>
                </a:solidFill>
              </a:defRPr>
            </a:lvl1pPr>
          </a:lstStyle>
          <a:p>
            <a:r>
              <a:rPr lang="de-DE" dirty="0"/>
              <a:t>Arbeitsauftrag</a:t>
            </a:r>
          </a:p>
        </p:txBody>
      </p:sp>
      <p:sp>
        <p:nvSpPr>
          <p:cNvPr id="3" name="Inhaltsplatzhalter 2"/>
          <p:cNvSpPr>
            <a:spLocks noGrp="1"/>
          </p:cNvSpPr>
          <p:nvPr>
            <p:ph idx="1"/>
          </p:nvPr>
        </p:nvSpPr>
        <p:spPr>
          <a:xfrm>
            <a:off x="838200" y="1463040"/>
            <a:ext cx="10515600" cy="4713923"/>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7" name="Grafik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flipH="1">
            <a:off x="10629899" y="348299"/>
            <a:ext cx="723900" cy="723900"/>
          </a:xfrm>
          <a:prstGeom prst="rect">
            <a:avLst/>
          </a:prstGeom>
        </p:spPr>
      </p:pic>
      <p:cxnSp>
        <p:nvCxnSpPr>
          <p:cNvPr id="8" name="Gerader Verbinder 7"/>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3527181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pic>
        <p:nvPicPr>
          <p:cNvPr id="9" name="Inhaltsplatzhalter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3" name="Inhaltsplatzhalter 2"/>
          <p:cNvSpPr>
            <a:spLocks noGrp="1"/>
          </p:cNvSpPr>
          <p:nvPr>
            <p:ph sz="half" idx="1"/>
          </p:nvPr>
        </p:nvSpPr>
        <p:spPr>
          <a:xfrm>
            <a:off x="838200" y="1463040"/>
            <a:ext cx="5181600" cy="4713923"/>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6172200" y="1463040"/>
            <a:ext cx="5181600" cy="4713923"/>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Mastertitelformat bearbeiten</a:t>
            </a:r>
            <a:endParaRPr lang="de-DE" dirty="0"/>
          </a:p>
        </p:txBody>
      </p:sp>
      <p:cxnSp>
        <p:nvCxnSpPr>
          <p:cNvPr id="11" name="Gerader Verbinder 10"/>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feld 11"/>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3315989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pic>
        <p:nvPicPr>
          <p:cNvPr id="9" name="Inhaltsplatzhalter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sp>
        <p:nvSpPr>
          <p:cNvPr id="6" name="Titel 1"/>
          <p:cNvSpPr>
            <a:spLocks noGrp="1"/>
          </p:cNvSpPr>
          <p:nvPr>
            <p:ph type="title"/>
          </p:nvPr>
        </p:nvSpPr>
        <p:spPr>
          <a:xfrm>
            <a:off x="838200" y="365125"/>
            <a:ext cx="10515600" cy="918528"/>
          </a:xfrm>
          <a:prstGeom prst="rect">
            <a:avLst/>
          </a:prstGeom>
        </p:spPr>
        <p:txBody>
          <a:bodyPr anchor="ctr">
            <a:normAutofit/>
          </a:bodyPr>
          <a:lstStyle>
            <a:lvl1pPr>
              <a:defRPr sz="3600" b="0">
                <a:solidFill>
                  <a:schemeClr val="accent1"/>
                </a:solidFill>
              </a:defRPr>
            </a:lvl1pPr>
          </a:lstStyle>
          <a:p>
            <a:r>
              <a:rPr lang="de-DE"/>
              <a:t>Mastertitelformat bearbeiten</a:t>
            </a:r>
            <a:endParaRPr lang="de-DE" dirty="0"/>
          </a:p>
        </p:txBody>
      </p:sp>
      <p:cxnSp>
        <p:nvCxnSpPr>
          <p:cNvPr id="7" name="Gerader Verbinder 6"/>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7"/>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1757155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pic>
        <p:nvPicPr>
          <p:cNvPr id="7" name="Inhaltsplatzhalter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7144" y="6406160"/>
            <a:ext cx="1090626" cy="380472"/>
          </a:xfrm>
          <a:prstGeom prst="rect">
            <a:avLst/>
          </a:prstGeom>
        </p:spPr>
      </p:pic>
      <p:cxnSp>
        <p:nvCxnSpPr>
          <p:cNvPr id="5" name="Gerader Verbinder 4"/>
          <p:cNvCxnSpPr/>
          <p:nvPr userDrawn="1"/>
        </p:nvCxnSpPr>
        <p:spPr>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txBox="1"/>
          <p:nvPr userDrawn="1"/>
        </p:nvSpPr>
        <p:spPr>
          <a:xfrm>
            <a:off x="10812780" y="6444089"/>
            <a:ext cx="754380" cy="276999"/>
          </a:xfrm>
          <a:prstGeom prst="rect">
            <a:avLst/>
          </a:prstGeom>
          <a:noFill/>
        </p:spPr>
        <p:txBody>
          <a:bodyPr wrap="square" rtlCol="0">
            <a:spAutoFit/>
          </a:bodyPr>
          <a:lstStyle/>
          <a:p>
            <a:r>
              <a:rPr lang="de-DE" sz="1200" dirty="0">
                <a:solidFill>
                  <a:schemeClr val="accent1"/>
                </a:solidFill>
              </a:rPr>
              <a:t>S. </a:t>
            </a:r>
            <a:fld id="{7E8B25BA-FAF8-4C1E-A522-4F2E2A7A12CB}" type="slidenum">
              <a:rPr lang="de-DE" sz="1200" smtClean="0">
                <a:solidFill>
                  <a:schemeClr val="accent1"/>
                </a:solidFill>
              </a:rPr>
              <a:t>‹Nr.›</a:t>
            </a:fld>
            <a:endParaRPr lang="de-DE" sz="1600" dirty="0">
              <a:solidFill>
                <a:schemeClr val="accent1"/>
              </a:solidFill>
            </a:endParaRPr>
          </a:p>
        </p:txBody>
      </p:sp>
    </p:spTree>
    <p:extLst>
      <p:ext uri="{BB962C8B-B14F-4D97-AF65-F5344CB8AC3E}">
        <p14:creationId xmlns:p14="http://schemas.microsoft.com/office/powerpoint/2010/main" val="29448582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9512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2" r:id="rId4"/>
    <p:sldLayoutId id="2147483654" r:id="rId5"/>
    <p:sldLayoutId id="2147483655" r:id="rId6"/>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323474"/>
            <a:ext cx="9144000" cy="2233042"/>
          </a:xfrm>
        </p:spPr>
        <p:txBody>
          <a:bodyPr/>
          <a:lstStyle/>
          <a:p>
            <a:r>
              <a:rPr lang="de-DE" dirty="0"/>
              <a:t>Klimaschutz in der Landwirtschaft</a:t>
            </a:r>
          </a:p>
        </p:txBody>
      </p:sp>
    </p:spTree>
    <p:extLst>
      <p:ext uri="{BB962C8B-B14F-4D97-AF65-F5344CB8AC3E}">
        <p14:creationId xmlns:p14="http://schemas.microsoft.com/office/powerpoint/2010/main" val="3814748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nhaltsplatzhalter 9">
            <a:extLst>
              <a:ext uri="{FF2B5EF4-FFF2-40B4-BE49-F238E27FC236}">
                <a16:creationId xmlns:a16="http://schemas.microsoft.com/office/drawing/2014/main" id="{8B9687C4-178D-4446-9B76-08C0E95F547D}"/>
              </a:ext>
            </a:extLst>
          </p:cNvPr>
          <p:cNvPicPr>
            <a:picLocks noGrp="1" noChangeAspect="1"/>
          </p:cNvPicPr>
          <p:nvPr>
            <p:ph idx="1"/>
          </p:nvPr>
        </p:nvPicPr>
        <p:blipFill rotWithShape="1">
          <a:blip r:embed="rId3"/>
          <a:srcRect l="29920" t="16024" r="12746" b="10255"/>
          <a:stretch/>
        </p:blipFill>
        <p:spPr>
          <a:xfrm>
            <a:off x="1447800" y="0"/>
            <a:ext cx="9296400" cy="6723919"/>
          </a:xfrm>
          <a:prstGeom prst="rect">
            <a:avLst/>
          </a:prstGeom>
        </p:spPr>
      </p:pic>
      <p:sp>
        <p:nvSpPr>
          <p:cNvPr id="2" name="Rechteck 1">
            <a:extLst>
              <a:ext uri="{FF2B5EF4-FFF2-40B4-BE49-F238E27FC236}">
                <a16:creationId xmlns:a16="http://schemas.microsoft.com/office/drawing/2014/main" id="{73AB06F3-ECFC-4B46-B4E3-238606D9FBF1}"/>
              </a:ext>
            </a:extLst>
          </p:cNvPr>
          <p:cNvSpPr/>
          <p:nvPr/>
        </p:nvSpPr>
        <p:spPr>
          <a:xfrm>
            <a:off x="1447800" y="6462309"/>
            <a:ext cx="6096000" cy="261610"/>
          </a:xfrm>
          <a:prstGeom prst="rect">
            <a:avLst/>
          </a:prstGeom>
        </p:spPr>
        <p:txBody>
          <a:bodyPr>
            <a:spAutoFit/>
          </a:bodyPr>
          <a:lstStyle/>
          <a:p>
            <a:r>
              <a:rPr lang="de-DE" sz="1100" dirty="0"/>
              <a:t>Quelle: https://www.duh.de/themen/luftqualitaet/luftverschmutzung-quellen/landwirtschaft/ </a:t>
            </a:r>
          </a:p>
        </p:txBody>
      </p:sp>
    </p:spTree>
    <p:extLst>
      <p:ext uri="{BB962C8B-B14F-4D97-AF65-F5344CB8AC3E}">
        <p14:creationId xmlns:p14="http://schemas.microsoft.com/office/powerpoint/2010/main" val="788269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normAutofit fontScale="90000"/>
          </a:bodyPr>
          <a:lstStyle/>
          <a:p>
            <a:r>
              <a:rPr lang="de-DE" dirty="0"/>
              <a:t>Arbeitsauftrag - Aufgabe 1 – Studierenden-Lehrer-Gespräch oder Gruppenarbeit</a:t>
            </a:r>
          </a:p>
        </p:txBody>
      </p:sp>
      <p:sp>
        <p:nvSpPr>
          <p:cNvPr id="3" name="Inhaltsplatzhalter 2"/>
          <p:cNvSpPr>
            <a:spLocks noGrp="1"/>
          </p:cNvSpPr>
          <p:nvPr>
            <p:ph idx="1"/>
          </p:nvPr>
        </p:nvSpPr>
        <p:spPr/>
        <p:txBody>
          <a:bodyPr/>
          <a:lstStyle/>
          <a:p>
            <a:pPr marL="0" indent="0">
              <a:buNone/>
            </a:pPr>
            <a:r>
              <a:rPr lang="de-DE" dirty="0"/>
              <a:t>Das BMEL hat in seinem Klimaschutzplan für die Bundesregierung </a:t>
            </a:r>
            <a:br>
              <a:rPr lang="de-DE" dirty="0"/>
            </a:br>
            <a:r>
              <a:rPr lang="de-DE" dirty="0">
                <a:solidFill>
                  <a:schemeClr val="accent1"/>
                </a:solidFill>
              </a:rPr>
              <a:t>10 Maßnahmen</a:t>
            </a:r>
            <a:r>
              <a:rPr lang="de-DE" dirty="0"/>
              <a:t> aufgeführt, um die THG-Emissionen zu reduzieren, um die Klimaschutzziele bis 2030 zu erreichen. </a:t>
            </a:r>
          </a:p>
          <a:p>
            <a:pPr marL="0" indent="0">
              <a:buNone/>
            </a:pPr>
            <a:endParaRPr lang="de-DE" dirty="0"/>
          </a:p>
          <a:p>
            <a:pPr marL="0" indent="0">
              <a:buNone/>
            </a:pPr>
            <a:r>
              <a:rPr lang="de-DE" dirty="0"/>
              <a:t>Diskutieren bzw. erarbeiten Sie Maßnahmen, die in den folgenden einzelnen Punkten auf landwirtschaftlichen Betrieben umgesetzt werden können. </a:t>
            </a:r>
          </a:p>
          <a:p>
            <a:pPr marL="0" indent="0">
              <a:buNone/>
            </a:pPr>
            <a:endParaRPr lang="de-DE" dirty="0"/>
          </a:p>
          <a:p>
            <a:pPr marL="0" indent="0">
              <a:buNone/>
            </a:pPr>
            <a:endParaRPr lang="de-DE" dirty="0"/>
          </a:p>
        </p:txBody>
      </p:sp>
    </p:spTree>
    <p:extLst>
      <p:ext uri="{BB962C8B-B14F-4D97-AF65-F5344CB8AC3E}">
        <p14:creationId xmlns:p14="http://schemas.microsoft.com/office/powerpoint/2010/main" val="2319626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1. Gezielter Einsatz von Düngemitteln</a:t>
            </a:r>
          </a:p>
        </p:txBody>
      </p:sp>
      <p:sp>
        <p:nvSpPr>
          <p:cNvPr id="3" name="Inhaltsplatzhalter 2"/>
          <p:cNvSpPr>
            <a:spLocks noGrp="1"/>
          </p:cNvSpPr>
          <p:nvPr>
            <p:ph idx="1"/>
          </p:nvPr>
        </p:nvSpPr>
        <p:spPr/>
        <p:txBody>
          <a:bodyPr/>
          <a:lstStyle/>
          <a:p>
            <a:pPr>
              <a:buFont typeface="Courier New" panose="02070309020205020404" pitchFamily="49" charset="0"/>
              <a:buChar char="o"/>
            </a:pPr>
            <a:r>
              <a:rPr lang="de-DE" dirty="0"/>
              <a:t> Senkung der Stickstoffüberschüsse einschließlich Minderung der</a:t>
            </a:r>
            <a:br>
              <a:rPr lang="de-DE" dirty="0"/>
            </a:br>
            <a:r>
              <a:rPr lang="de-DE" dirty="0"/>
              <a:t> Ammoniakemissionen </a:t>
            </a:r>
          </a:p>
          <a:p>
            <a:pPr>
              <a:buFont typeface="Courier New" panose="02070309020205020404" pitchFamily="49" charset="0"/>
              <a:buChar char="o"/>
            </a:pPr>
            <a:r>
              <a:rPr lang="de-DE" dirty="0"/>
              <a:t> Gezielte Verminderung der Lachgasemissionen</a:t>
            </a:r>
          </a:p>
          <a:p>
            <a:pPr>
              <a:buFont typeface="Courier New" panose="02070309020205020404" pitchFamily="49" charset="0"/>
              <a:buChar char="o"/>
            </a:pPr>
            <a:r>
              <a:rPr lang="de-DE" dirty="0"/>
              <a:t> Verbesserung der Stickstoffeffizienz</a:t>
            </a:r>
          </a:p>
          <a:p>
            <a:endParaRPr lang="de-DE" dirty="0"/>
          </a:p>
          <a:p>
            <a:endParaRPr lang="de-DE" dirty="0"/>
          </a:p>
          <a:p>
            <a:endParaRPr lang="de-DE" dirty="0"/>
          </a:p>
          <a:p>
            <a:endParaRPr lang="de-DE" dirty="0"/>
          </a:p>
          <a:p>
            <a:pPr marL="0" indent="0">
              <a:buNone/>
            </a:pPr>
            <a:r>
              <a:rPr lang="de-DE" b="1" dirty="0"/>
              <a:t>Minderungspotential</a:t>
            </a:r>
            <a:r>
              <a:rPr lang="de-DE" dirty="0"/>
              <a:t>: zwischen </a:t>
            </a:r>
            <a:r>
              <a:rPr lang="de-DE" dirty="0">
                <a:solidFill>
                  <a:srgbClr val="8FB06E"/>
                </a:solidFill>
              </a:rPr>
              <a:t>1,9 bis 7,5 Mio. t</a:t>
            </a:r>
            <a:r>
              <a:rPr lang="de-DE" dirty="0">
                <a:solidFill>
                  <a:schemeClr val="accent1"/>
                </a:solidFill>
              </a:rPr>
              <a:t> </a:t>
            </a:r>
            <a:r>
              <a:rPr lang="de-DE" dirty="0"/>
              <a:t>CO</a:t>
            </a:r>
            <a:r>
              <a:rPr lang="de-DE" baseline="-25000" dirty="0"/>
              <a:t>2</a:t>
            </a:r>
            <a:r>
              <a:rPr lang="de-DE" dirty="0"/>
              <a:t>-Äquivalente/Jahr</a:t>
            </a:r>
          </a:p>
        </p:txBody>
      </p:sp>
      <p:pic>
        <p:nvPicPr>
          <p:cNvPr id="4" name="Grafik 3">
            <a:extLst>
              <a:ext uri="{FF2B5EF4-FFF2-40B4-BE49-F238E27FC236}">
                <a16:creationId xmlns:a16="http://schemas.microsoft.com/office/drawing/2014/main" id="{D46F7A21-885D-4672-A133-5B73D0FA8C39}"/>
              </a:ext>
            </a:extLst>
          </p:cNvPr>
          <p:cNvPicPr>
            <a:picLocks noChangeAspect="1"/>
          </p:cNvPicPr>
          <p:nvPr/>
        </p:nvPicPr>
        <p:blipFill>
          <a:blip r:embed="rId3"/>
          <a:stretch>
            <a:fillRect/>
          </a:stretch>
        </p:blipFill>
        <p:spPr>
          <a:xfrm>
            <a:off x="7297200" y="2936057"/>
            <a:ext cx="3734165" cy="2105499"/>
          </a:xfrm>
          <a:prstGeom prst="rect">
            <a:avLst/>
          </a:prstGeom>
        </p:spPr>
      </p:pic>
      <p:sp>
        <p:nvSpPr>
          <p:cNvPr id="5" name="Textfeld 4">
            <a:extLst>
              <a:ext uri="{FF2B5EF4-FFF2-40B4-BE49-F238E27FC236}">
                <a16:creationId xmlns:a16="http://schemas.microsoft.com/office/drawing/2014/main" id="{B7E2630D-A254-4453-873A-EAF8EC9E78B8}"/>
              </a:ext>
            </a:extLst>
          </p:cNvPr>
          <p:cNvSpPr txBox="1"/>
          <p:nvPr/>
        </p:nvSpPr>
        <p:spPr>
          <a:xfrm>
            <a:off x="9920163" y="5023432"/>
            <a:ext cx="1111202" cy="261610"/>
          </a:xfrm>
          <a:prstGeom prst="rect">
            <a:avLst/>
          </a:prstGeom>
          <a:noFill/>
        </p:spPr>
        <p:txBody>
          <a:bodyPr wrap="none" rtlCol="0">
            <a:spAutoFit/>
          </a:bodyPr>
          <a:lstStyle/>
          <a:p>
            <a:r>
              <a:rPr lang="de-DE" sz="1100" dirty="0"/>
              <a:t>Dünger, </a:t>
            </a:r>
            <a:r>
              <a:rPr lang="de-DE" sz="1100" dirty="0" err="1"/>
              <a:t>pixabay</a:t>
            </a:r>
            <a:endParaRPr lang="de-DE" sz="1100" dirty="0"/>
          </a:p>
        </p:txBody>
      </p:sp>
      <p:sp>
        <p:nvSpPr>
          <p:cNvPr id="7" name="Rechteck 6">
            <a:extLst>
              <a:ext uri="{FF2B5EF4-FFF2-40B4-BE49-F238E27FC236}">
                <a16:creationId xmlns:a16="http://schemas.microsoft.com/office/drawing/2014/main" id="{94D22778-322D-4890-A1F0-A05184AC0208}"/>
              </a:ext>
            </a:extLst>
          </p:cNvPr>
          <p:cNvSpPr/>
          <p:nvPr/>
        </p:nvSpPr>
        <p:spPr>
          <a:xfrm>
            <a:off x="9695743" y="5784548"/>
            <a:ext cx="1560042" cy="261610"/>
          </a:xfrm>
          <a:prstGeom prst="rect">
            <a:avLst/>
          </a:prstGeom>
        </p:spPr>
        <p:txBody>
          <a:bodyPr wrap="none">
            <a:spAutoFit/>
          </a:bodyPr>
          <a:lstStyle/>
          <a:p>
            <a:r>
              <a:rPr lang="de-DE" sz="1100" dirty="0"/>
              <a:t>Quelle: BMEL– 26.03.21</a:t>
            </a:r>
          </a:p>
        </p:txBody>
      </p:sp>
    </p:spTree>
    <p:extLst>
      <p:ext uri="{BB962C8B-B14F-4D97-AF65-F5344CB8AC3E}">
        <p14:creationId xmlns:p14="http://schemas.microsoft.com/office/powerpoint/2010/main" val="3298908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2. Vergärung von Wirtschaftsdüngern tierischer Herkunft und</a:t>
            </a:r>
            <a:br>
              <a:rPr lang="de-DE" dirty="0"/>
            </a:br>
            <a:r>
              <a:rPr lang="de-DE" dirty="0"/>
              <a:t>    landwirtschaftlicher Reststoffe</a:t>
            </a:r>
          </a:p>
        </p:txBody>
      </p:sp>
      <p:sp>
        <p:nvSpPr>
          <p:cNvPr id="3" name="Inhaltsplatzhalter 2"/>
          <p:cNvSpPr>
            <a:spLocks noGrp="1"/>
          </p:cNvSpPr>
          <p:nvPr>
            <p:ph idx="1"/>
          </p:nvPr>
        </p:nvSpPr>
        <p:spPr>
          <a:xfrm>
            <a:off x="838200" y="1463040"/>
            <a:ext cx="10789508" cy="4713923"/>
          </a:xfrm>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b="1" dirty="0"/>
          </a:p>
          <a:p>
            <a:pPr marL="0" indent="0">
              <a:buNone/>
            </a:pPr>
            <a:endParaRPr lang="de-DE" b="1" dirty="0"/>
          </a:p>
          <a:p>
            <a:pPr marL="0" indent="0">
              <a:buNone/>
            </a:pPr>
            <a:r>
              <a:rPr lang="de-DE" b="1" dirty="0"/>
              <a:t>Minderungspotenzial</a:t>
            </a:r>
            <a:r>
              <a:rPr lang="de-DE" dirty="0"/>
              <a:t>: zwischen </a:t>
            </a:r>
            <a:r>
              <a:rPr lang="de-DE" dirty="0">
                <a:solidFill>
                  <a:srgbClr val="8FB06E"/>
                </a:solidFill>
              </a:rPr>
              <a:t>2,0 bis 2,4 Mio. t </a:t>
            </a:r>
            <a:r>
              <a:rPr lang="de-DE" dirty="0"/>
              <a:t>CO</a:t>
            </a:r>
            <a:r>
              <a:rPr lang="de-DE" baseline="-25000" dirty="0"/>
              <a:t>2</a:t>
            </a:r>
            <a:r>
              <a:rPr lang="de-DE" dirty="0"/>
              <a:t>-Äquivalenten/Jahr</a:t>
            </a:r>
          </a:p>
        </p:txBody>
      </p:sp>
      <p:pic>
        <p:nvPicPr>
          <p:cNvPr id="4" name="Grafik 3">
            <a:extLst>
              <a:ext uri="{FF2B5EF4-FFF2-40B4-BE49-F238E27FC236}">
                <a16:creationId xmlns:a16="http://schemas.microsoft.com/office/drawing/2014/main" id="{8203BBCF-EB71-4BEF-A593-BFF74B69428E}"/>
              </a:ext>
            </a:extLst>
          </p:cNvPr>
          <p:cNvPicPr>
            <a:picLocks noChangeAspect="1"/>
          </p:cNvPicPr>
          <p:nvPr/>
        </p:nvPicPr>
        <p:blipFill>
          <a:blip r:embed="rId3"/>
          <a:stretch>
            <a:fillRect/>
          </a:stretch>
        </p:blipFill>
        <p:spPr>
          <a:xfrm>
            <a:off x="3036644" y="1957345"/>
            <a:ext cx="6118711" cy="2503444"/>
          </a:xfrm>
          <a:prstGeom prst="rect">
            <a:avLst/>
          </a:prstGeom>
        </p:spPr>
      </p:pic>
      <p:sp>
        <p:nvSpPr>
          <p:cNvPr id="5" name="Textfeld 4">
            <a:extLst>
              <a:ext uri="{FF2B5EF4-FFF2-40B4-BE49-F238E27FC236}">
                <a16:creationId xmlns:a16="http://schemas.microsoft.com/office/drawing/2014/main" id="{F572A39A-D0C7-4DB4-B32B-D8D3D4A1D2A9}"/>
              </a:ext>
            </a:extLst>
          </p:cNvPr>
          <p:cNvSpPr txBox="1"/>
          <p:nvPr/>
        </p:nvSpPr>
        <p:spPr>
          <a:xfrm>
            <a:off x="7751073" y="4460789"/>
            <a:ext cx="1487908" cy="261610"/>
          </a:xfrm>
          <a:prstGeom prst="rect">
            <a:avLst/>
          </a:prstGeom>
          <a:noFill/>
        </p:spPr>
        <p:txBody>
          <a:bodyPr wrap="none" rtlCol="0">
            <a:spAutoFit/>
          </a:bodyPr>
          <a:lstStyle/>
          <a:p>
            <a:r>
              <a:rPr lang="de-DE" sz="1100" dirty="0"/>
              <a:t>Biogasanlage, </a:t>
            </a:r>
            <a:r>
              <a:rPr lang="de-DE" sz="1100" dirty="0" err="1"/>
              <a:t>pixabay</a:t>
            </a:r>
            <a:endParaRPr lang="de-DE" sz="1100" dirty="0"/>
          </a:p>
        </p:txBody>
      </p:sp>
      <p:sp>
        <p:nvSpPr>
          <p:cNvPr id="7" name="Rechteck 6">
            <a:extLst>
              <a:ext uri="{FF2B5EF4-FFF2-40B4-BE49-F238E27FC236}">
                <a16:creationId xmlns:a16="http://schemas.microsoft.com/office/drawing/2014/main" id="{6855918A-7517-407B-89D8-E861AB0DF90C}"/>
              </a:ext>
            </a:extLst>
          </p:cNvPr>
          <p:cNvSpPr/>
          <p:nvPr/>
        </p:nvSpPr>
        <p:spPr>
          <a:xfrm>
            <a:off x="9924387" y="5490810"/>
            <a:ext cx="1560042" cy="261610"/>
          </a:xfrm>
          <a:prstGeom prst="rect">
            <a:avLst/>
          </a:prstGeom>
        </p:spPr>
        <p:txBody>
          <a:bodyPr wrap="none">
            <a:spAutoFit/>
          </a:bodyPr>
          <a:lstStyle/>
          <a:p>
            <a:r>
              <a:rPr lang="de-DE" sz="1100" dirty="0"/>
              <a:t>Quelle: BMEL– 26.03.21</a:t>
            </a:r>
          </a:p>
        </p:txBody>
      </p:sp>
    </p:spTree>
    <p:extLst>
      <p:ext uri="{BB962C8B-B14F-4D97-AF65-F5344CB8AC3E}">
        <p14:creationId xmlns:p14="http://schemas.microsoft.com/office/powerpoint/2010/main" val="3629194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253857"/>
            <a:ext cx="10515600" cy="918528"/>
          </a:xfrm>
        </p:spPr>
        <p:txBody>
          <a:bodyPr/>
          <a:lstStyle/>
          <a:p>
            <a:r>
              <a:rPr lang="de-DE" dirty="0"/>
              <a:t>3. Ausbau des Ökolandbaus</a:t>
            </a:r>
          </a:p>
        </p:txBody>
      </p:sp>
      <p:sp>
        <p:nvSpPr>
          <p:cNvPr id="3" name="Inhaltsplatzhalter 2"/>
          <p:cNvSpPr>
            <a:spLocks noGrp="1"/>
          </p:cNvSpPr>
          <p:nvPr>
            <p:ph idx="1"/>
          </p:nvPr>
        </p:nvSpPr>
        <p:spPr>
          <a:xfrm>
            <a:off x="838200" y="1430956"/>
            <a:ext cx="10515600" cy="4713923"/>
          </a:xfrm>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r>
              <a:rPr lang="de-DE" b="1" dirty="0"/>
              <a:t>Minderungspotential</a:t>
            </a:r>
            <a:r>
              <a:rPr lang="de-DE" dirty="0"/>
              <a:t>: zwischen </a:t>
            </a:r>
            <a:r>
              <a:rPr lang="de-DE" dirty="0">
                <a:solidFill>
                  <a:schemeClr val="accent1"/>
                </a:solidFill>
              </a:rPr>
              <a:t>1,9 bis 7,5 Mio. t </a:t>
            </a:r>
            <a:r>
              <a:rPr lang="de-DE" dirty="0"/>
              <a:t>CO</a:t>
            </a:r>
            <a:r>
              <a:rPr lang="de-DE" baseline="-25000" dirty="0"/>
              <a:t>2</a:t>
            </a:r>
            <a:r>
              <a:rPr lang="de-DE" dirty="0"/>
              <a:t>-Äquivalente/Jahr</a:t>
            </a:r>
          </a:p>
        </p:txBody>
      </p:sp>
      <p:pic>
        <p:nvPicPr>
          <p:cNvPr id="4" name="Grafik 3">
            <a:extLst>
              <a:ext uri="{FF2B5EF4-FFF2-40B4-BE49-F238E27FC236}">
                <a16:creationId xmlns:a16="http://schemas.microsoft.com/office/drawing/2014/main" id="{42F5579C-E7F6-4A68-93DF-F01ECA8F16EC}"/>
              </a:ext>
            </a:extLst>
          </p:cNvPr>
          <p:cNvPicPr>
            <a:picLocks noChangeAspect="1"/>
          </p:cNvPicPr>
          <p:nvPr/>
        </p:nvPicPr>
        <p:blipFill>
          <a:blip r:embed="rId3"/>
          <a:stretch>
            <a:fillRect/>
          </a:stretch>
        </p:blipFill>
        <p:spPr>
          <a:xfrm>
            <a:off x="3523863" y="1430956"/>
            <a:ext cx="5144274" cy="3429516"/>
          </a:xfrm>
          <a:prstGeom prst="rect">
            <a:avLst/>
          </a:prstGeom>
        </p:spPr>
      </p:pic>
      <p:sp>
        <p:nvSpPr>
          <p:cNvPr id="5" name="Textfeld 4">
            <a:extLst>
              <a:ext uri="{FF2B5EF4-FFF2-40B4-BE49-F238E27FC236}">
                <a16:creationId xmlns:a16="http://schemas.microsoft.com/office/drawing/2014/main" id="{D55BBEC3-AE19-4E55-87EE-4FC856ED0F64}"/>
              </a:ext>
            </a:extLst>
          </p:cNvPr>
          <p:cNvSpPr txBox="1"/>
          <p:nvPr/>
        </p:nvSpPr>
        <p:spPr>
          <a:xfrm>
            <a:off x="7723913" y="4857433"/>
            <a:ext cx="1008609" cy="261610"/>
          </a:xfrm>
          <a:prstGeom prst="rect">
            <a:avLst/>
          </a:prstGeom>
          <a:noFill/>
        </p:spPr>
        <p:txBody>
          <a:bodyPr wrap="none" rtlCol="0">
            <a:spAutoFit/>
          </a:bodyPr>
          <a:lstStyle/>
          <a:p>
            <a:r>
              <a:rPr lang="de-DE" sz="1100" dirty="0"/>
              <a:t>Erbse, </a:t>
            </a:r>
            <a:r>
              <a:rPr lang="de-DE" sz="1100" dirty="0" err="1"/>
              <a:t>pixabay</a:t>
            </a:r>
            <a:endParaRPr lang="de-DE" sz="1100" dirty="0"/>
          </a:p>
        </p:txBody>
      </p:sp>
      <p:sp>
        <p:nvSpPr>
          <p:cNvPr id="7" name="Rechteck 6">
            <a:extLst>
              <a:ext uri="{FF2B5EF4-FFF2-40B4-BE49-F238E27FC236}">
                <a16:creationId xmlns:a16="http://schemas.microsoft.com/office/drawing/2014/main" id="{1855A385-81CF-484E-8E4B-81D5459C4864}"/>
              </a:ext>
            </a:extLst>
          </p:cNvPr>
          <p:cNvSpPr/>
          <p:nvPr/>
        </p:nvSpPr>
        <p:spPr>
          <a:xfrm>
            <a:off x="9793758" y="5915353"/>
            <a:ext cx="1560042" cy="261610"/>
          </a:xfrm>
          <a:prstGeom prst="rect">
            <a:avLst/>
          </a:prstGeom>
        </p:spPr>
        <p:txBody>
          <a:bodyPr wrap="none">
            <a:spAutoFit/>
          </a:bodyPr>
          <a:lstStyle/>
          <a:p>
            <a:r>
              <a:rPr lang="de-DE" sz="1100" dirty="0"/>
              <a:t>Quelle: BMEL– 26.03.21</a:t>
            </a:r>
          </a:p>
        </p:txBody>
      </p:sp>
    </p:spTree>
    <p:extLst>
      <p:ext uri="{BB962C8B-B14F-4D97-AF65-F5344CB8AC3E}">
        <p14:creationId xmlns:p14="http://schemas.microsoft.com/office/powerpoint/2010/main" val="1886744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Verringerung der </a:t>
            </a:r>
            <a:r>
              <a:rPr lang="de-DE" dirty="0" err="1"/>
              <a:t>THG`s</a:t>
            </a:r>
            <a:r>
              <a:rPr lang="de-DE" dirty="0"/>
              <a:t> in der Tierhaltung</a:t>
            </a:r>
          </a:p>
        </p:txBody>
      </p:sp>
      <p:sp>
        <p:nvSpPr>
          <p:cNvPr id="3" name="Inhaltsplatzhalter 2"/>
          <p:cNvSpPr>
            <a:spLocks noGrp="1"/>
          </p:cNvSpPr>
          <p:nvPr>
            <p:ph idx="1"/>
          </p:nvPr>
        </p:nvSpPr>
        <p:spPr>
          <a:xfrm>
            <a:off x="838199" y="1463040"/>
            <a:ext cx="10703011" cy="4713923"/>
          </a:xfrm>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r>
              <a:rPr lang="de-DE" b="1" dirty="0"/>
              <a:t>Minderungspotenzial</a:t>
            </a:r>
            <a:r>
              <a:rPr lang="de-DE" dirty="0"/>
              <a:t>: zwischen </a:t>
            </a:r>
            <a:r>
              <a:rPr lang="de-DE" dirty="0">
                <a:solidFill>
                  <a:schemeClr val="accent1"/>
                </a:solidFill>
              </a:rPr>
              <a:t>0,3 und 1,0 Mio. t</a:t>
            </a:r>
            <a:r>
              <a:rPr lang="de-DE" dirty="0"/>
              <a:t> CO</a:t>
            </a:r>
            <a:r>
              <a:rPr lang="de-DE" baseline="-25000" dirty="0"/>
              <a:t>2</a:t>
            </a:r>
            <a:r>
              <a:rPr lang="de-DE" dirty="0"/>
              <a:t>-Äquivalente/Jahr</a:t>
            </a:r>
          </a:p>
        </p:txBody>
      </p:sp>
      <p:pic>
        <p:nvPicPr>
          <p:cNvPr id="4" name="Grafik 3">
            <a:extLst>
              <a:ext uri="{FF2B5EF4-FFF2-40B4-BE49-F238E27FC236}">
                <a16:creationId xmlns:a16="http://schemas.microsoft.com/office/drawing/2014/main" id="{371D00C4-5A65-45CE-A017-DA9D734B558E}"/>
              </a:ext>
            </a:extLst>
          </p:cNvPr>
          <p:cNvPicPr>
            <a:picLocks noChangeAspect="1"/>
          </p:cNvPicPr>
          <p:nvPr/>
        </p:nvPicPr>
        <p:blipFill>
          <a:blip r:embed="rId3"/>
          <a:stretch>
            <a:fillRect/>
          </a:stretch>
        </p:blipFill>
        <p:spPr>
          <a:xfrm>
            <a:off x="3695935" y="1686903"/>
            <a:ext cx="4800129" cy="3206373"/>
          </a:xfrm>
          <a:prstGeom prst="rect">
            <a:avLst/>
          </a:prstGeom>
        </p:spPr>
      </p:pic>
      <p:sp>
        <p:nvSpPr>
          <p:cNvPr id="5" name="Textfeld 4">
            <a:extLst>
              <a:ext uri="{FF2B5EF4-FFF2-40B4-BE49-F238E27FC236}">
                <a16:creationId xmlns:a16="http://schemas.microsoft.com/office/drawing/2014/main" id="{DB102C49-AA20-4EC0-8816-EBCC297F40EE}"/>
              </a:ext>
            </a:extLst>
          </p:cNvPr>
          <p:cNvSpPr txBox="1"/>
          <p:nvPr/>
        </p:nvSpPr>
        <p:spPr>
          <a:xfrm>
            <a:off x="7428143" y="4855529"/>
            <a:ext cx="1067921" cy="261610"/>
          </a:xfrm>
          <a:prstGeom prst="rect">
            <a:avLst/>
          </a:prstGeom>
          <a:noFill/>
        </p:spPr>
        <p:txBody>
          <a:bodyPr wrap="none" rtlCol="0">
            <a:spAutoFit/>
          </a:bodyPr>
          <a:lstStyle/>
          <a:p>
            <a:r>
              <a:rPr lang="de-DE" sz="1100" dirty="0"/>
              <a:t>Rinder, </a:t>
            </a:r>
            <a:r>
              <a:rPr lang="de-DE" sz="1100" dirty="0" err="1"/>
              <a:t>pixabay</a:t>
            </a:r>
            <a:endParaRPr lang="de-DE" sz="1100" dirty="0"/>
          </a:p>
        </p:txBody>
      </p:sp>
      <p:sp>
        <p:nvSpPr>
          <p:cNvPr id="7" name="Rechteck 6">
            <a:extLst>
              <a:ext uri="{FF2B5EF4-FFF2-40B4-BE49-F238E27FC236}">
                <a16:creationId xmlns:a16="http://schemas.microsoft.com/office/drawing/2014/main" id="{20FB24BA-4230-4C2B-8288-CB3378C87EE8}"/>
              </a:ext>
            </a:extLst>
          </p:cNvPr>
          <p:cNvSpPr/>
          <p:nvPr/>
        </p:nvSpPr>
        <p:spPr>
          <a:xfrm>
            <a:off x="9793758" y="5915353"/>
            <a:ext cx="1560042" cy="261610"/>
          </a:xfrm>
          <a:prstGeom prst="rect">
            <a:avLst/>
          </a:prstGeom>
        </p:spPr>
        <p:txBody>
          <a:bodyPr wrap="none">
            <a:spAutoFit/>
          </a:bodyPr>
          <a:lstStyle/>
          <a:p>
            <a:r>
              <a:rPr lang="de-DE" sz="1100" dirty="0"/>
              <a:t>Quelle: BMEL– 26.03.21</a:t>
            </a:r>
          </a:p>
        </p:txBody>
      </p:sp>
    </p:spTree>
    <p:extLst>
      <p:ext uri="{BB962C8B-B14F-4D97-AF65-F5344CB8AC3E}">
        <p14:creationId xmlns:p14="http://schemas.microsoft.com/office/powerpoint/2010/main" val="1244877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199" y="365125"/>
            <a:ext cx="10703011" cy="918528"/>
          </a:xfrm>
        </p:spPr>
        <p:txBody>
          <a:bodyPr>
            <a:normAutofit/>
          </a:bodyPr>
          <a:lstStyle/>
          <a:p>
            <a:r>
              <a:rPr lang="de-DE" dirty="0"/>
              <a:t>5. Erhöhung der Energieeffizienz – regenerative Energien</a:t>
            </a:r>
          </a:p>
        </p:txBody>
      </p:sp>
      <p:sp>
        <p:nvSpPr>
          <p:cNvPr id="3" name="Inhaltsplatzhalter 2"/>
          <p:cNvSpPr>
            <a:spLocks noGrp="1"/>
          </p:cNvSpPr>
          <p:nvPr>
            <p:ph idx="1"/>
          </p:nvPr>
        </p:nvSpPr>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r>
              <a:rPr lang="de-DE" b="1" dirty="0"/>
              <a:t>Minderungspotenzial</a:t>
            </a:r>
            <a:r>
              <a:rPr lang="de-DE" dirty="0"/>
              <a:t>: zwischen </a:t>
            </a:r>
            <a:r>
              <a:rPr lang="de-DE" dirty="0">
                <a:solidFill>
                  <a:schemeClr val="accent1"/>
                </a:solidFill>
              </a:rPr>
              <a:t>0,9 bis 1,5 Mio. t </a:t>
            </a:r>
            <a:r>
              <a:rPr lang="de-DE" dirty="0"/>
              <a:t>CO</a:t>
            </a:r>
            <a:r>
              <a:rPr lang="de-DE" baseline="-25000" dirty="0"/>
              <a:t>2</a:t>
            </a:r>
            <a:r>
              <a:rPr lang="de-DE" dirty="0"/>
              <a:t>-Äquivalente/Jahr</a:t>
            </a:r>
          </a:p>
        </p:txBody>
      </p:sp>
      <p:pic>
        <p:nvPicPr>
          <p:cNvPr id="4" name="Grafik 3">
            <a:extLst>
              <a:ext uri="{FF2B5EF4-FFF2-40B4-BE49-F238E27FC236}">
                <a16:creationId xmlns:a16="http://schemas.microsoft.com/office/drawing/2014/main" id="{D5E86390-3E57-4BA6-B428-EF22E6F3D878}"/>
              </a:ext>
            </a:extLst>
          </p:cNvPr>
          <p:cNvPicPr>
            <a:picLocks noChangeAspect="1"/>
          </p:cNvPicPr>
          <p:nvPr/>
        </p:nvPicPr>
        <p:blipFill>
          <a:blip r:embed="rId3"/>
          <a:stretch>
            <a:fillRect/>
          </a:stretch>
        </p:blipFill>
        <p:spPr>
          <a:xfrm>
            <a:off x="3746736" y="1599684"/>
            <a:ext cx="4698528" cy="3132352"/>
          </a:xfrm>
          <a:prstGeom prst="rect">
            <a:avLst/>
          </a:prstGeom>
        </p:spPr>
      </p:pic>
      <p:sp>
        <p:nvSpPr>
          <p:cNvPr id="5" name="Textfeld 4">
            <a:extLst>
              <a:ext uri="{FF2B5EF4-FFF2-40B4-BE49-F238E27FC236}">
                <a16:creationId xmlns:a16="http://schemas.microsoft.com/office/drawing/2014/main" id="{87BA0E59-FD63-4C18-A7D5-1EDBD253E1E5}"/>
              </a:ext>
            </a:extLst>
          </p:cNvPr>
          <p:cNvSpPr txBox="1"/>
          <p:nvPr/>
        </p:nvSpPr>
        <p:spPr>
          <a:xfrm>
            <a:off x="7437196" y="4737875"/>
            <a:ext cx="1111202" cy="261610"/>
          </a:xfrm>
          <a:prstGeom prst="rect">
            <a:avLst/>
          </a:prstGeom>
          <a:noFill/>
        </p:spPr>
        <p:txBody>
          <a:bodyPr wrap="none" rtlCol="0">
            <a:spAutoFit/>
          </a:bodyPr>
          <a:lstStyle/>
          <a:p>
            <a:r>
              <a:rPr lang="de-DE" sz="1100" dirty="0"/>
              <a:t>Traktor, </a:t>
            </a:r>
            <a:r>
              <a:rPr lang="de-DE" sz="1100" dirty="0" err="1"/>
              <a:t>pixabay</a:t>
            </a:r>
            <a:endParaRPr lang="de-DE" sz="1100" dirty="0"/>
          </a:p>
        </p:txBody>
      </p:sp>
      <p:sp>
        <p:nvSpPr>
          <p:cNvPr id="6" name="Rechteck 5">
            <a:extLst>
              <a:ext uri="{FF2B5EF4-FFF2-40B4-BE49-F238E27FC236}">
                <a16:creationId xmlns:a16="http://schemas.microsoft.com/office/drawing/2014/main" id="{DCB46280-F4B9-43B7-81F3-C0BD958C7086}"/>
              </a:ext>
            </a:extLst>
          </p:cNvPr>
          <p:cNvSpPr/>
          <p:nvPr/>
        </p:nvSpPr>
        <p:spPr>
          <a:xfrm>
            <a:off x="9793758" y="5915353"/>
            <a:ext cx="1560042" cy="261610"/>
          </a:xfrm>
          <a:prstGeom prst="rect">
            <a:avLst/>
          </a:prstGeom>
        </p:spPr>
        <p:txBody>
          <a:bodyPr wrap="none">
            <a:spAutoFit/>
          </a:bodyPr>
          <a:lstStyle/>
          <a:p>
            <a:r>
              <a:rPr lang="de-DE" sz="1100" dirty="0"/>
              <a:t>Quelle: BMEL– 26.03.21</a:t>
            </a:r>
          </a:p>
        </p:txBody>
      </p:sp>
    </p:spTree>
    <p:extLst>
      <p:ext uri="{BB962C8B-B14F-4D97-AF65-F5344CB8AC3E}">
        <p14:creationId xmlns:p14="http://schemas.microsoft.com/office/powerpoint/2010/main" val="1037622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6. Humuserhalt und –</a:t>
            </a:r>
            <a:r>
              <a:rPr lang="de-DE" dirty="0" err="1"/>
              <a:t>aufbau</a:t>
            </a:r>
            <a:r>
              <a:rPr lang="de-DE" dirty="0"/>
              <a:t> im Ackerbau</a:t>
            </a:r>
          </a:p>
        </p:txBody>
      </p:sp>
      <p:sp>
        <p:nvSpPr>
          <p:cNvPr id="3" name="Inhaltsplatzhalter 2"/>
          <p:cNvSpPr>
            <a:spLocks noGrp="1"/>
          </p:cNvSpPr>
          <p:nvPr>
            <p:ph idx="1"/>
          </p:nvPr>
        </p:nvSpPr>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r>
              <a:rPr lang="de-DE" b="1" dirty="0"/>
              <a:t>Minderungspotenzial</a:t>
            </a:r>
            <a:r>
              <a:rPr lang="de-DE" dirty="0"/>
              <a:t>: zwischen </a:t>
            </a:r>
            <a:r>
              <a:rPr lang="de-DE" dirty="0">
                <a:solidFill>
                  <a:schemeClr val="accent1"/>
                </a:solidFill>
              </a:rPr>
              <a:t>1,0 bis 3,0 Mio. t </a:t>
            </a:r>
            <a:r>
              <a:rPr lang="de-DE" dirty="0"/>
              <a:t>CO</a:t>
            </a:r>
            <a:r>
              <a:rPr lang="de-DE" baseline="-25000" dirty="0"/>
              <a:t>2</a:t>
            </a:r>
            <a:r>
              <a:rPr lang="de-DE" dirty="0"/>
              <a:t>-Äquivalente/Jahr</a:t>
            </a:r>
          </a:p>
        </p:txBody>
      </p:sp>
      <p:pic>
        <p:nvPicPr>
          <p:cNvPr id="4" name="Grafik 3">
            <a:extLst>
              <a:ext uri="{FF2B5EF4-FFF2-40B4-BE49-F238E27FC236}">
                <a16:creationId xmlns:a16="http://schemas.microsoft.com/office/drawing/2014/main" id="{10489FC7-B3EF-46C6-AA7E-A0B7EC738B9F}"/>
              </a:ext>
            </a:extLst>
          </p:cNvPr>
          <p:cNvPicPr>
            <a:picLocks noChangeAspect="1"/>
          </p:cNvPicPr>
          <p:nvPr/>
        </p:nvPicPr>
        <p:blipFill>
          <a:blip r:embed="rId3"/>
          <a:stretch>
            <a:fillRect/>
          </a:stretch>
        </p:blipFill>
        <p:spPr>
          <a:xfrm>
            <a:off x="3194022" y="1676350"/>
            <a:ext cx="5803956" cy="3266352"/>
          </a:xfrm>
          <a:prstGeom prst="rect">
            <a:avLst/>
          </a:prstGeom>
        </p:spPr>
      </p:pic>
      <p:sp>
        <p:nvSpPr>
          <p:cNvPr id="5" name="Textfeld 4">
            <a:extLst>
              <a:ext uri="{FF2B5EF4-FFF2-40B4-BE49-F238E27FC236}">
                <a16:creationId xmlns:a16="http://schemas.microsoft.com/office/drawing/2014/main" id="{94CCDF62-FA67-463B-BB8E-0EC63905950E}"/>
              </a:ext>
            </a:extLst>
          </p:cNvPr>
          <p:cNvSpPr txBox="1"/>
          <p:nvPr/>
        </p:nvSpPr>
        <p:spPr>
          <a:xfrm>
            <a:off x="7061575" y="4942702"/>
            <a:ext cx="2076209" cy="261610"/>
          </a:xfrm>
          <a:prstGeom prst="rect">
            <a:avLst/>
          </a:prstGeom>
          <a:noFill/>
        </p:spPr>
        <p:txBody>
          <a:bodyPr wrap="none" rtlCol="0">
            <a:spAutoFit/>
          </a:bodyPr>
          <a:lstStyle/>
          <a:p>
            <a:r>
              <a:rPr lang="de-DE" sz="1100" baseline="30000" dirty="0"/>
              <a:t>2) </a:t>
            </a:r>
            <a:r>
              <a:rPr lang="de-DE" sz="1100" dirty="0"/>
              <a:t>Agroforst, </a:t>
            </a:r>
            <a:r>
              <a:rPr lang="de-DE" sz="1100" dirty="0" err="1"/>
              <a:t>DeFAF</a:t>
            </a:r>
            <a:r>
              <a:rPr lang="de-DE" sz="1100" dirty="0"/>
              <a:t>, Rico Hübner</a:t>
            </a:r>
          </a:p>
        </p:txBody>
      </p:sp>
      <p:sp>
        <p:nvSpPr>
          <p:cNvPr id="6" name="Rechteck 5">
            <a:extLst>
              <a:ext uri="{FF2B5EF4-FFF2-40B4-BE49-F238E27FC236}">
                <a16:creationId xmlns:a16="http://schemas.microsoft.com/office/drawing/2014/main" id="{07D2378B-BE4D-4502-9C07-45BA6324E113}"/>
              </a:ext>
            </a:extLst>
          </p:cNvPr>
          <p:cNvSpPr/>
          <p:nvPr/>
        </p:nvSpPr>
        <p:spPr>
          <a:xfrm>
            <a:off x="9793758" y="5915353"/>
            <a:ext cx="1560042" cy="261610"/>
          </a:xfrm>
          <a:prstGeom prst="rect">
            <a:avLst/>
          </a:prstGeom>
        </p:spPr>
        <p:txBody>
          <a:bodyPr wrap="none">
            <a:spAutoFit/>
          </a:bodyPr>
          <a:lstStyle/>
          <a:p>
            <a:r>
              <a:rPr lang="de-DE" sz="1100" dirty="0"/>
              <a:t>Quelle: BMEL– 26.03.21</a:t>
            </a:r>
          </a:p>
        </p:txBody>
      </p:sp>
    </p:spTree>
    <p:extLst>
      <p:ext uri="{BB962C8B-B14F-4D97-AF65-F5344CB8AC3E}">
        <p14:creationId xmlns:p14="http://schemas.microsoft.com/office/powerpoint/2010/main" val="25388726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7. Erhalt von Dauergrünland</a:t>
            </a:r>
          </a:p>
        </p:txBody>
      </p:sp>
      <p:sp>
        <p:nvSpPr>
          <p:cNvPr id="3" name="Inhaltsplatzhalter 2"/>
          <p:cNvSpPr>
            <a:spLocks noGrp="1"/>
          </p:cNvSpPr>
          <p:nvPr>
            <p:ph idx="1"/>
          </p:nvPr>
        </p:nvSpPr>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r>
              <a:rPr lang="de-DE" dirty="0"/>
              <a:t>Kein zusätzliches </a:t>
            </a:r>
            <a:r>
              <a:rPr lang="de-DE" b="1" dirty="0"/>
              <a:t>Minderungspotenzial </a:t>
            </a:r>
            <a:r>
              <a:rPr lang="de-DE" dirty="0"/>
              <a:t>– Verzicht von Umbruch verhindert jedoch die Freisetzung von THG-Emissionen</a:t>
            </a:r>
            <a:endParaRPr lang="de-DE" b="1" dirty="0"/>
          </a:p>
        </p:txBody>
      </p:sp>
      <p:pic>
        <p:nvPicPr>
          <p:cNvPr id="6" name="Grafik 5">
            <a:extLst>
              <a:ext uri="{FF2B5EF4-FFF2-40B4-BE49-F238E27FC236}">
                <a16:creationId xmlns:a16="http://schemas.microsoft.com/office/drawing/2014/main" id="{A396BCCD-9406-425B-AD28-61D2ABEDC1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3407121" y="1544522"/>
            <a:ext cx="5377758" cy="3024989"/>
          </a:xfrm>
          <a:prstGeom prst="rect">
            <a:avLst/>
          </a:prstGeom>
        </p:spPr>
      </p:pic>
      <p:sp>
        <p:nvSpPr>
          <p:cNvPr id="7" name="Textfeld 6">
            <a:extLst>
              <a:ext uri="{FF2B5EF4-FFF2-40B4-BE49-F238E27FC236}">
                <a16:creationId xmlns:a16="http://schemas.microsoft.com/office/drawing/2014/main" id="{5CAF98AC-3715-4375-89E3-0E28494F0726}"/>
              </a:ext>
            </a:extLst>
          </p:cNvPr>
          <p:cNvSpPr txBox="1"/>
          <p:nvPr/>
        </p:nvSpPr>
        <p:spPr>
          <a:xfrm>
            <a:off x="6945914" y="4569511"/>
            <a:ext cx="1838965" cy="261610"/>
          </a:xfrm>
          <a:prstGeom prst="rect">
            <a:avLst/>
          </a:prstGeom>
          <a:noFill/>
        </p:spPr>
        <p:txBody>
          <a:bodyPr wrap="none" rtlCol="0">
            <a:spAutoFit/>
          </a:bodyPr>
          <a:lstStyle/>
          <a:p>
            <a:r>
              <a:rPr lang="de-DE" sz="1100" dirty="0"/>
              <a:t>Grünland, Bodensee-Stiftung</a:t>
            </a:r>
          </a:p>
        </p:txBody>
      </p:sp>
      <p:sp>
        <p:nvSpPr>
          <p:cNvPr id="8" name="Rechteck 7">
            <a:extLst>
              <a:ext uri="{FF2B5EF4-FFF2-40B4-BE49-F238E27FC236}">
                <a16:creationId xmlns:a16="http://schemas.microsoft.com/office/drawing/2014/main" id="{BB3A2665-E358-4BAE-901A-89189FFD658A}"/>
              </a:ext>
            </a:extLst>
          </p:cNvPr>
          <p:cNvSpPr/>
          <p:nvPr/>
        </p:nvSpPr>
        <p:spPr>
          <a:xfrm>
            <a:off x="8784879" y="5795610"/>
            <a:ext cx="1560042" cy="261610"/>
          </a:xfrm>
          <a:prstGeom prst="rect">
            <a:avLst/>
          </a:prstGeom>
        </p:spPr>
        <p:txBody>
          <a:bodyPr wrap="none">
            <a:spAutoFit/>
          </a:bodyPr>
          <a:lstStyle/>
          <a:p>
            <a:r>
              <a:rPr lang="de-DE" sz="1100" dirty="0"/>
              <a:t>Quelle: BMEL– 26.03.21</a:t>
            </a:r>
          </a:p>
        </p:txBody>
      </p:sp>
    </p:spTree>
    <p:extLst>
      <p:ext uri="{BB962C8B-B14F-4D97-AF65-F5344CB8AC3E}">
        <p14:creationId xmlns:p14="http://schemas.microsoft.com/office/powerpoint/2010/main" val="3275246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8. Schutz von Moorböden  einschließlich Reduzierung der</a:t>
            </a:r>
            <a:br>
              <a:rPr lang="de-DE" dirty="0"/>
            </a:br>
            <a:r>
              <a:rPr lang="de-DE" dirty="0"/>
              <a:t>     Torfverwendung in Kultursubstraten</a:t>
            </a:r>
          </a:p>
        </p:txBody>
      </p:sp>
      <p:sp>
        <p:nvSpPr>
          <p:cNvPr id="3" name="Inhaltsplatzhalter 2"/>
          <p:cNvSpPr>
            <a:spLocks noGrp="1"/>
          </p:cNvSpPr>
          <p:nvPr>
            <p:ph idx="1"/>
          </p:nvPr>
        </p:nvSpPr>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b="1" dirty="0"/>
          </a:p>
          <a:p>
            <a:pPr marL="0" indent="0">
              <a:buNone/>
            </a:pPr>
            <a:r>
              <a:rPr lang="de-DE" b="1" dirty="0"/>
              <a:t>Minderungspotenzial</a:t>
            </a:r>
            <a:r>
              <a:rPr lang="de-DE" dirty="0"/>
              <a:t>: zwischen </a:t>
            </a:r>
            <a:r>
              <a:rPr lang="de-DE" dirty="0">
                <a:solidFill>
                  <a:schemeClr val="accent1"/>
                </a:solidFill>
              </a:rPr>
              <a:t>3,0 bis 8,5 Mio. t </a:t>
            </a:r>
            <a:r>
              <a:rPr lang="de-DE" dirty="0"/>
              <a:t>CO</a:t>
            </a:r>
            <a:r>
              <a:rPr lang="de-DE" baseline="-25000" dirty="0"/>
              <a:t>2</a:t>
            </a:r>
            <a:r>
              <a:rPr lang="de-DE" dirty="0"/>
              <a:t>-Äquivalente jährlich. </a:t>
            </a:r>
          </a:p>
        </p:txBody>
      </p:sp>
      <p:sp>
        <p:nvSpPr>
          <p:cNvPr id="5" name="Textfeld 4">
            <a:extLst>
              <a:ext uri="{FF2B5EF4-FFF2-40B4-BE49-F238E27FC236}">
                <a16:creationId xmlns:a16="http://schemas.microsoft.com/office/drawing/2014/main" id="{06F26B0D-1204-4A7F-AAB1-CBE8CA42AFF7}"/>
              </a:ext>
            </a:extLst>
          </p:cNvPr>
          <p:cNvSpPr txBox="1"/>
          <p:nvPr/>
        </p:nvSpPr>
        <p:spPr>
          <a:xfrm>
            <a:off x="7639774" y="4668686"/>
            <a:ext cx="1008609" cy="261610"/>
          </a:xfrm>
          <a:prstGeom prst="rect">
            <a:avLst/>
          </a:prstGeom>
          <a:noFill/>
        </p:spPr>
        <p:txBody>
          <a:bodyPr wrap="none" rtlCol="0">
            <a:spAutoFit/>
          </a:bodyPr>
          <a:lstStyle/>
          <a:p>
            <a:r>
              <a:rPr lang="de-DE" sz="1100" dirty="0"/>
              <a:t>Moor, </a:t>
            </a:r>
            <a:r>
              <a:rPr lang="de-DE" sz="1100" dirty="0" err="1"/>
              <a:t>pixabay</a:t>
            </a:r>
            <a:endParaRPr lang="de-DE" sz="1100" dirty="0"/>
          </a:p>
        </p:txBody>
      </p:sp>
      <p:pic>
        <p:nvPicPr>
          <p:cNvPr id="6" name="Grafik 5">
            <a:extLst>
              <a:ext uri="{FF2B5EF4-FFF2-40B4-BE49-F238E27FC236}">
                <a16:creationId xmlns:a16="http://schemas.microsoft.com/office/drawing/2014/main" id="{850AFA5C-35CF-44DA-BACE-EFD1BE171B69}"/>
              </a:ext>
            </a:extLst>
          </p:cNvPr>
          <p:cNvPicPr>
            <a:picLocks noChangeAspect="1"/>
          </p:cNvPicPr>
          <p:nvPr/>
        </p:nvPicPr>
        <p:blipFill>
          <a:blip r:embed="rId3"/>
          <a:stretch>
            <a:fillRect/>
          </a:stretch>
        </p:blipFill>
        <p:spPr>
          <a:xfrm>
            <a:off x="3488601" y="1463040"/>
            <a:ext cx="5086644" cy="3205646"/>
          </a:xfrm>
          <a:prstGeom prst="rect">
            <a:avLst/>
          </a:prstGeom>
        </p:spPr>
      </p:pic>
      <p:sp>
        <p:nvSpPr>
          <p:cNvPr id="7" name="Rechteck 6">
            <a:extLst>
              <a:ext uri="{FF2B5EF4-FFF2-40B4-BE49-F238E27FC236}">
                <a16:creationId xmlns:a16="http://schemas.microsoft.com/office/drawing/2014/main" id="{B4408919-9D55-4B2E-B041-43B7E34D3E22}"/>
              </a:ext>
            </a:extLst>
          </p:cNvPr>
          <p:cNvSpPr/>
          <p:nvPr/>
        </p:nvSpPr>
        <p:spPr>
          <a:xfrm>
            <a:off x="9118843" y="5394960"/>
            <a:ext cx="1560042" cy="261610"/>
          </a:xfrm>
          <a:prstGeom prst="rect">
            <a:avLst/>
          </a:prstGeom>
        </p:spPr>
        <p:txBody>
          <a:bodyPr wrap="none">
            <a:spAutoFit/>
          </a:bodyPr>
          <a:lstStyle/>
          <a:p>
            <a:r>
              <a:rPr lang="de-DE" sz="1100" dirty="0"/>
              <a:t>Quelle: BMEL– 26.03.21</a:t>
            </a:r>
          </a:p>
        </p:txBody>
      </p:sp>
    </p:spTree>
    <p:extLst>
      <p:ext uri="{BB962C8B-B14F-4D97-AF65-F5344CB8AC3E}">
        <p14:creationId xmlns:p14="http://schemas.microsoft.com/office/powerpoint/2010/main" val="1290317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Klimaschutzplan der Bundesregierung</a:t>
            </a:r>
          </a:p>
        </p:txBody>
      </p:sp>
      <p:sp>
        <p:nvSpPr>
          <p:cNvPr id="3" name="Inhaltsplatzhalter 2"/>
          <p:cNvSpPr>
            <a:spLocks noGrp="1"/>
          </p:cNvSpPr>
          <p:nvPr>
            <p:ph idx="1"/>
          </p:nvPr>
        </p:nvSpPr>
        <p:spPr/>
        <p:txBody>
          <a:bodyPr/>
          <a:lstStyle/>
          <a:p>
            <a:pPr marL="0" indent="0">
              <a:buNone/>
            </a:pPr>
            <a:r>
              <a:rPr lang="de-DE" dirty="0"/>
              <a:t>Ziel: THG-Emissionen bis 2050 insgesamt um 95% zu reduzieren! </a:t>
            </a:r>
          </a:p>
          <a:p>
            <a:r>
              <a:rPr lang="de-DE" dirty="0"/>
              <a:t>Vorjahreschätzung der deutschen Treibhausgas-Emissionen für das</a:t>
            </a:r>
          </a:p>
          <a:p>
            <a:pPr marL="0" indent="0">
              <a:buNone/>
            </a:pPr>
            <a:r>
              <a:rPr lang="de-DE" dirty="0"/>
              <a:t> Jahr 2020:</a:t>
            </a:r>
          </a:p>
          <a:p>
            <a:pPr marL="0" indent="0">
              <a:buNone/>
            </a:pPr>
            <a:endParaRPr lang="de-DE" dirty="0"/>
          </a:p>
          <a:p>
            <a:pPr marL="0" indent="0">
              <a:buNone/>
            </a:pPr>
            <a:endParaRPr lang="de-DE" dirty="0"/>
          </a:p>
        </p:txBody>
      </p:sp>
      <p:pic>
        <p:nvPicPr>
          <p:cNvPr id="7" name="Grafik 6">
            <a:extLst>
              <a:ext uri="{FF2B5EF4-FFF2-40B4-BE49-F238E27FC236}">
                <a16:creationId xmlns:a16="http://schemas.microsoft.com/office/drawing/2014/main" id="{DF98DE07-4792-42B1-B492-18B68C673B1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0811" y="3083430"/>
            <a:ext cx="12010378" cy="2352726"/>
          </a:xfrm>
          <a:prstGeom prst="rect">
            <a:avLst/>
          </a:prstGeom>
        </p:spPr>
      </p:pic>
      <p:sp>
        <p:nvSpPr>
          <p:cNvPr id="8" name="Textfeld 7">
            <a:extLst>
              <a:ext uri="{FF2B5EF4-FFF2-40B4-BE49-F238E27FC236}">
                <a16:creationId xmlns:a16="http://schemas.microsoft.com/office/drawing/2014/main" id="{2CDB4EB1-2126-406E-AF5D-11F0688615D6}"/>
              </a:ext>
            </a:extLst>
          </p:cNvPr>
          <p:cNvSpPr txBox="1"/>
          <p:nvPr/>
        </p:nvSpPr>
        <p:spPr>
          <a:xfrm>
            <a:off x="10137190" y="5436156"/>
            <a:ext cx="1963999" cy="261610"/>
          </a:xfrm>
          <a:prstGeom prst="rect">
            <a:avLst/>
          </a:prstGeom>
          <a:noFill/>
        </p:spPr>
        <p:txBody>
          <a:bodyPr wrap="none" rtlCol="0">
            <a:spAutoFit/>
          </a:bodyPr>
          <a:lstStyle/>
          <a:p>
            <a:r>
              <a:rPr lang="de-DE" sz="1100" dirty="0"/>
              <a:t>Umweltbundesamt, März 2021</a:t>
            </a:r>
          </a:p>
        </p:txBody>
      </p:sp>
    </p:spTree>
    <p:extLst>
      <p:ext uri="{BB962C8B-B14F-4D97-AF65-F5344CB8AC3E}">
        <p14:creationId xmlns:p14="http://schemas.microsoft.com/office/powerpoint/2010/main" val="18762033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Ergänzend: </a:t>
            </a:r>
          </a:p>
        </p:txBody>
      </p:sp>
      <p:sp>
        <p:nvSpPr>
          <p:cNvPr id="3" name="Inhaltsplatzhalter 2"/>
          <p:cNvSpPr>
            <a:spLocks noGrp="1"/>
          </p:cNvSpPr>
          <p:nvPr>
            <p:ph idx="1"/>
          </p:nvPr>
        </p:nvSpPr>
        <p:spPr>
          <a:xfrm>
            <a:off x="838200" y="1500110"/>
            <a:ext cx="10727724" cy="4713923"/>
          </a:xfrm>
        </p:spPr>
        <p:txBody>
          <a:bodyPr/>
          <a:lstStyle/>
          <a:p>
            <a:pPr marL="514350" indent="-514350">
              <a:buAutoNum type="arabicPeriod" startAt="9"/>
            </a:pPr>
            <a:r>
              <a:rPr lang="de-DE" dirty="0">
                <a:solidFill>
                  <a:schemeClr val="accent1"/>
                </a:solidFill>
              </a:rPr>
              <a:t>Erhalt und nachhaltige Bewirtschaftung der Wälder und</a:t>
            </a:r>
            <a:br>
              <a:rPr lang="de-DE" dirty="0">
                <a:solidFill>
                  <a:schemeClr val="accent1"/>
                </a:solidFill>
              </a:rPr>
            </a:br>
            <a:r>
              <a:rPr lang="de-DE" dirty="0">
                <a:solidFill>
                  <a:schemeClr val="accent1"/>
                </a:solidFill>
              </a:rPr>
              <a:t>Holzverwendung</a:t>
            </a:r>
          </a:p>
          <a:p>
            <a:pPr marL="0" indent="0">
              <a:buNone/>
            </a:pPr>
            <a:r>
              <a:rPr lang="de-DE" sz="2400" b="1" dirty="0"/>
              <a:t>Potenzial</a:t>
            </a:r>
            <a:r>
              <a:rPr lang="de-DE" sz="2400" dirty="0"/>
              <a:t>: Wald, nachhaltige Forstwirtschaft und die damit verbundene Holznutzung haben </a:t>
            </a:r>
            <a:r>
              <a:rPr lang="de-DE" sz="2400" dirty="0">
                <a:solidFill>
                  <a:schemeClr val="accent1"/>
                </a:solidFill>
              </a:rPr>
              <a:t>im Jahr 2014 rund 127 Millionen Tonnen Kohlendioxid </a:t>
            </a:r>
            <a:r>
              <a:rPr lang="de-DE" sz="2400" dirty="0"/>
              <a:t>gebunden bzw. durch Substitutionseffekte reduziert. </a:t>
            </a:r>
            <a:r>
              <a:rPr lang="de-DE" sz="1800" i="1" dirty="0"/>
              <a:t>(Wissenschaftlichen Beirat für Waldpolitik)</a:t>
            </a:r>
            <a:endParaRPr lang="de-DE" sz="2400" i="1" dirty="0"/>
          </a:p>
          <a:p>
            <a:pPr marL="0" indent="0">
              <a:buNone/>
            </a:pPr>
            <a:r>
              <a:rPr lang="de-DE" dirty="0"/>
              <a:t> </a:t>
            </a:r>
          </a:p>
          <a:p>
            <a:pPr marL="0" indent="0">
              <a:buNone/>
            </a:pPr>
            <a:r>
              <a:rPr lang="de-DE" dirty="0">
                <a:solidFill>
                  <a:schemeClr val="accent1"/>
                </a:solidFill>
              </a:rPr>
              <a:t>10. Nachhaltige Ernährungsweisen einschließlich Vermeidung von</a:t>
            </a:r>
            <a:br>
              <a:rPr lang="de-DE" dirty="0">
                <a:solidFill>
                  <a:schemeClr val="accent1"/>
                </a:solidFill>
              </a:rPr>
            </a:br>
            <a:r>
              <a:rPr lang="de-DE" dirty="0">
                <a:solidFill>
                  <a:schemeClr val="accent1"/>
                </a:solidFill>
              </a:rPr>
              <a:t>       Lebensmittelabfällen und Programm zur Stärkung der </a:t>
            </a:r>
            <a:br>
              <a:rPr lang="de-DE" dirty="0">
                <a:solidFill>
                  <a:schemeClr val="accent1"/>
                </a:solidFill>
              </a:rPr>
            </a:br>
            <a:r>
              <a:rPr lang="de-DE" dirty="0">
                <a:solidFill>
                  <a:schemeClr val="accent1"/>
                </a:solidFill>
              </a:rPr>
              <a:t>       Nachhaltigkeit in der Gemeinschaftsverpflegung der </a:t>
            </a:r>
            <a:br>
              <a:rPr lang="de-DE" dirty="0">
                <a:solidFill>
                  <a:schemeClr val="accent1"/>
                </a:solidFill>
              </a:rPr>
            </a:br>
            <a:r>
              <a:rPr lang="de-DE" dirty="0">
                <a:solidFill>
                  <a:schemeClr val="accent1"/>
                </a:solidFill>
              </a:rPr>
              <a:t>       Bundesverwaltung</a:t>
            </a:r>
          </a:p>
          <a:p>
            <a:pPr marL="0" indent="0">
              <a:buNone/>
            </a:pPr>
            <a:r>
              <a:rPr lang="de-DE" sz="2400" b="1" dirty="0"/>
              <a:t>Minderungspotenzial</a:t>
            </a:r>
            <a:r>
              <a:rPr lang="de-DE" sz="2400" dirty="0"/>
              <a:t>: zwischen </a:t>
            </a:r>
            <a:r>
              <a:rPr lang="de-DE" sz="2400" dirty="0">
                <a:solidFill>
                  <a:schemeClr val="accent1"/>
                </a:solidFill>
              </a:rPr>
              <a:t>3,0 und 7,9 Mio. t </a:t>
            </a:r>
            <a:r>
              <a:rPr lang="de-DE" sz="2400" dirty="0"/>
              <a:t>CO</a:t>
            </a:r>
            <a:r>
              <a:rPr lang="de-DE" sz="2400" baseline="-25000" dirty="0"/>
              <a:t>2</a:t>
            </a:r>
            <a:r>
              <a:rPr lang="de-DE" sz="2400" dirty="0"/>
              <a:t>-Aquivalente/Jahr</a:t>
            </a:r>
          </a:p>
        </p:txBody>
      </p:sp>
      <p:pic>
        <p:nvPicPr>
          <p:cNvPr id="4" name="Grafik 3">
            <a:extLst>
              <a:ext uri="{FF2B5EF4-FFF2-40B4-BE49-F238E27FC236}">
                <a16:creationId xmlns:a16="http://schemas.microsoft.com/office/drawing/2014/main" id="{E92F683A-F9DF-4A7B-8ADA-F670D6DADF6C}"/>
              </a:ext>
            </a:extLst>
          </p:cNvPr>
          <p:cNvPicPr>
            <a:picLocks noChangeAspect="1"/>
          </p:cNvPicPr>
          <p:nvPr/>
        </p:nvPicPr>
        <p:blipFill>
          <a:blip r:embed="rId3"/>
          <a:stretch>
            <a:fillRect/>
          </a:stretch>
        </p:blipFill>
        <p:spPr>
          <a:xfrm>
            <a:off x="9860675" y="4557625"/>
            <a:ext cx="1705249" cy="1127951"/>
          </a:xfrm>
          <a:prstGeom prst="rect">
            <a:avLst/>
          </a:prstGeom>
        </p:spPr>
      </p:pic>
      <p:sp>
        <p:nvSpPr>
          <p:cNvPr id="5" name="Textfeld 4">
            <a:extLst>
              <a:ext uri="{FF2B5EF4-FFF2-40B4-BE49-F238E27FC236}">
                <a16:creationId xmlns:a16="http://schemas.microsoft.com/office/drawing/2014/main" id="{A5EF7103-865D-4111-BE7D-780732724343}"/>
              </a:ext>
            </a:extLst>
          </p:cNvPr>
          <p:cNvSpPr txBox="1"/>
          <p:nvPr/>
        </p:nvSpPr>
        <p:spPr>
          <a:xfrm>
            <a:off x="10454722" y="5640423"/>
            <a:ext cx="1111202" cy="261610"/>
          </a:xfrm>
          <a:prstGeom prst="rect">
            <a:avLst/>
          </a:prstGeom>
          <a:noFill/>
        </p:spPr>
        <p:txBody>
          <a:bodyPr wrap="none" rtlCol="0">
            <a:spAutoFit/>
          </a:bodyPr>
          <a:lstStyle/>
          <a:p>
            <a:r>
              <a:rPr lang="de-DE" sz="1100" dirty="0" err="1"/>
              <a:t>Falaffel</a:t>
            </a:r>
            <a:r>
              <a:rPr lang="de-DE" sz="1100" dirty="0"/>
              <a:t>, </a:t>
            </a:r>
            <a:r>
              <a:rPr lang="de-DE" sz="1100" dirty="0" err="1"/>
              <a:t>pixabay</a:t>
            </a:r>
            <a:endParaRPr lang="de-DE" sz="1100" dirty="0"/>
          </a:p>
        </p:txBody>
      </p:sp>
      <p:sp>
        <p:nvSpPr>
          <p:cNvPr id="6" name="Rechteck 5">
            <a:extLst>
              <a:ext uri="{FF2B5EF4-FFF2-40B4-BE49-F238E27FC236}">
                <a16:creationId xmlns:a16="http://schemas.microsoft.com/office/drawing/2014/main" id="{425785A4-C3F4-4DA0-92EA-9664EB8E5477}"/>
              </a:ext>
            </a:extLst>
          </p:cNvPr>
          <p:cNvSpPr/>
          <p:nvPr/>
        </p:nvSpPr>
        <p:spPr>
          <a:xfrm>
            <a:off x="8422158" y="6060652"/>
            <a:ext cx="1560042" cy="261610"/>
          </a:xfrm>
          <a:prstGeom prst="rect">
            <a:avLst/>
          </a:prstGeom>
        </p:spPr>
        <p:txBody>
          <a:bodyPr wrap="none">
            <a:spAutoFit/>
          </a:bodyPr>
          <a:lstStyle/>
          <a:p>
            <a:r>
              <a:rPr lang="de-DE" sz="1100" dirty="0"/>
              <a:t>Quelle: BMEL– 26.03.21</a:t>
            </a:r>
          </a:p>
        </p:txBody>
      </p:sp>
    </p:spTree>
    <p:extLst>
      <p:ext uri="{BB962C8B-B14F-4D97-AF65-F5344CB8AC3E}">
        <p14:creationId xmlns:p14="http://schemas.microsoft.com/office/powerpoint/2010/main" val="722605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FAZIT: </a:t>
            </a:r>
          </a:p>
        </p:txBody>
      </p:sp>
      <p:sp>
        <p:nvSpPr>
          <p:cNvPr id="3" name="Inhaltsplatzhalter 2"/>
          <p:cNvSpPr>
            <a:spLocks noGrp="1"/>
          </p:cNvSpPr>
          <p:nvPr>
            <p:ph idx="1"/>
          </p:nvPr>
        </p:nvSpPr>
        <p:spPr>
          <a:xfrm>
            <a:off x="838200" y="1500110"/>
            <a:ext cx="10727724" cy="4713923"/>
          </a:xfrm>
        </p:spPr>
        <p:txBody>
          <a:bodyPr/>
          <a:lstStyle/>
          <a:p>
            <a:pPr marL="271463">
              <a:buFont typeface="Courier New" panose="02070309020205020404" pitchFamily="49" charset="0"/>
              <a:buChar char="o"/>
            </a:pPr>
            <a:r>
              <a:rPr lang="de-DE" dirty="0"/>
              <a:t> Die Minderung von </a:t>
            </a:r>
            <a:r>
              <a:rPr lang="de-DE" dirty="0" err="1"/>
              <a:t>THG`s</a:t>
            </a:r>
            <a:r>
              <a:rPr lang="de-DE" dirty="0"/>
              <a:t> ist ein internationales Ziel</a:t>
            </a:r>
          </a:p>
          <a:p>
            <a:pPr marL="271463">
              <a:buFont typeface="Courier New" panose="02070309020205020404" pitchFamily="49" charset="0"/>
              <a:buChar char="o"/>
            </a:pPr>
            <a:r>
              <a:rPr lang="de-DE" dirty="0"/>
              <a:t> Klimaschutzziele müssen mit der Landwirtschaft erreicht werden</a:t>
            </a:r>
          </a:p>
          <a:p>
            <a:pPr marL="271463">
              <a:buFont typeface="Courier New" panose="02070309020205020404" pitchFamily="49" charset="0"/>
              <a:buChar char="o"/>
            </a:pPr>
            <a:r>
              <a:rPr lang="de-DE" dirty="0"/>
              <a:t> Betriebliche Klimaschutzmaßnahmen haben oftmals positive</a:t>
            </a:r>
            <a:br>
              <a:rPr lang="de-DE" dirty="0"/>
            </a:br>
            <a:r>
              <a:rPr lang="de-DE" dirty="0"/>
              <a:t> wirtschaftliche Auswirkungen</a:t>
            </a:r>
          </a:p>
          <a:p>
            <a:pPr lvl="0">
              <a:buFont typeface="Courier New" panose="02070309020205020404" pitchFamily="49" charset="0"/>
              <a:buChar char="o"/>
            </a:pPr>
            <a:r>
              <a:rPr lang="de-DE" dirty="0"/>
              <a:t> Klimaschutz schaffen wir nur, wenn alle einen Beitrag leisten</a:t>
            </a:r>
          </a:p>
          <a:p>
            <a:pPr lvl="0">
              <a:buFont typeface="Courier New" panose="02070309020205020404" pitchFamily="49" charset="0"/>
              <a:buChar char="o"/>
            </a:pPr>
            <a:r>
              <a:rPr lang="de-DE" dirty="0"/>
              <a:t> Maßnahmen für den Klimaschutz müssen wir </a:t>
            </a:r>
            <a:r>
              <a:rPr lang="de-DE" dirty="0">
                <a:solidFill>
                  <a:schemeClr val="accent1"/>
                </a:solidFill>
              </a:rPr>
              <a:t>JETZT</a:t>
            </a:r>
            <a:r>
              <a:rPr lang="de-DE" dirty="0"/>
              <a:t> umsetzen,</a:t>
            </a:r>
            <a:br>
              <a:rPr lang="de-DE" dirty="0"/>
            </a:br>
            <a:r>
              <a:rPr lang="de-DE" dirty="0"/>
              <a:t> denn…</a:t>
            </a:r>
          </a:p>
          <a:p>
            <a:pPr marL="42863" indent="0">
              <a:buNone/>
            </a:pPr>
            <a:endParaRPr lang="de-DE" dirty="0"/>
          </a:p>
        </p:txBody>
      </p:sp>
    </p:spTree>
    <p:extLst>
      <p:ext uri="{BB962C8B-B14F-4D97-AF65-F5344CB8AC3E}">
        <p14:creationId xmlns:p14="http://schemas.microsoft.com/office/powerpoint/2010/main" val="324874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 </a:t>
            </a:r>
          </a:p>
        </p:txBody>
      </p:sp>
      <p:sp>
        <p:nvSpPr>
          <p:cNvPr id="3" name="Inhaltsplatzhalter 2"/>
          <p:cNvSpPr>
            <a:spLocks noGrp="1"/>
          </p:cNvSpPr>
          <p:nvPr>
            <p:ph idx="1"/>
          </p:nvPr>
        </p:nvSpPr>
        <p:spPr>
          <a:xfrm>
            <a:off x="879481" y="1420245"/>
            <a:ext cx="10727724" cy="4713923"/>
          </a:xfrm>
        </p:spPr>
        <p:txBody>
          <a:bodyPr/>
          <a:lstStyle/>
          <a:p>
            <a:pPr marL="0" indent="0">
              <a:spcBef>
                <a:spcPct val="0"/>
              </a:spcBef>
              <a:buNone/>
            </a:pPr>
            <a:r>
              <a:rPr lang="de-DE" sz="3600" dirty="0">
                <a:solidFill>
                  <a:schemeClr val="accent1"/>
                </a:solidFill>
                <a:latin typeface="+mj-lt"/>
                <a:ea typeface="+mj-ea"/>
                <a:cs typeface="+mj-cs"/>
              </a:rPr>
              <a:t> „Die beste Zeit einen Baum zu pflanzen war vor 20 Jahren. Die nächstbeste Zeit ist jetzt!“</a:t>
            </a:r>
          </a:p>
        </p:txBody>
      </p:sp>
      <p:sp>
        <p:nvSpPr>
          <p:cNvPr id="5" name="Textfeld 4">
            <a:extLst>
              <a:ext uri="{FF2B5EF4-FFF2-40B4-BE49-F238E27FC236}">
                <a16:creationId xmlns:a16="http://schemas.microsoft.com/office/drawing/2014/main" id="{223185C8-1107-4C9A-8605-95AF9697B519}"/>
              </a:ext>
            </a:extLst>
          </p:cNvPr>
          <p:cNvSpPr txBox="1"/>
          <p:nvPr/>
        </p:nvSpPr>
        <p:spPr>
          <a:xfrm>
            <a:off x="8724414" y="2750094"/>
            <a:ext cx="1668149" cy="461665"/>
          </a:xfrm>
          <a:prstGeom prst="rect">
            <a:avLst/>
          </a:prstGeom>
          <a:noFill/>
        </p:spPr>
        <p:txBody>
          <a:bodyPr wrap="none" rtlCol="0">
            <a:spAutoFit/>
          </a:bodyPr>
          <a:lstStyle/>
          <a:p>
            <a:r>
              <a:rPr lang="de-DE" sz="2400" dirty="0"/>
              <a:t>Aus Uganda</a:t>
            </a:r>
          </a:p>
        </p:txBody>
      </p:sp>
      <p:pic>
        <p:nvPicPr>
          <p:cNvPr id="6" name="Grafik 5">
            <a:extLst>
              <a:ext uri="{FF2B5EF4-FFF2-40B4-BE49-F238E27FC236}">
                <a16:creationId xmlns:a16="http://schemas.microsoft.com/office/drawing/2014/main" id="{BC63B059-19E9-4A02-8816-5629F16C9F00}"/>
              </a:ext>
            </a:extLst>
          </p:cNvPr>
          <p:cNvPicPr>
            <a:picLocks noChangeAspect="1"/>
          </p:cNvPicPr>
          <p:nvPr/>
        </p:nvPicPr>
        <p:blipFill>
          <a:blip r:embed="rId3"/>
          <a:stretch>
            <a:fillRect/>
          </a:stretch>
        </p:blipFill>
        <p:spPr>
          <a:xfrm>
            <a:off x="986515" y="3211759"/>
            <a:ext cx="4962144" cy="2790666"/>
          </a:xfrm>
          <a:prstGeom prst="rect">
            <a:avLst/>
          </a:prstGeom>
        </p:spPr>
      </p:pic>
      <p:sp>
        <p:nvSpPr>
          <p:cNvPr id="7" name="Textfeld 6">
            <a:extLst>
              <a:ext uri="{FF2B5EF4-FFF2-40B4-BE49-F238E27FC236}">
                <a16:creationId xmlns:a16="http://schemas.microsoft.com/office/drawing/2014/main" id="{DF050FBF-9549-4182-8E1E-AA87AB021C3E}"/>
              </a:ext>
            </a:extLst>
          </p:cNvPr>
          <p:cNvSpPr txBox="1"/>
          <p:nvPr/>
        </p:nvSpPr>
        <p:spPr>
          <a:xfrm>
            <a:off x="4019926" y="6003363"/>
            <a:ext cx="2076209" cy="261610"/>
          </a:xfrm>
          <a:prstGeom prst="rect">
            <a:avLst/>
          </a:prstGeom>
          <a:noFill/>
        </p:spPr>
        <p:txBody>
          <a:bodyPr wrap="none" rtlCol="0">
            <a:spAutoFit/>
          </a:bodyPr>
          <a:lstStyle/>
          <a:p>
            <a:r>
              <a:rPr lang="de-DE" sz="1100" baseline="30000" dirty="0"/>
              <a:t>2) </a:t>
            </a:r>
            <a:r>
              <a:rPr lang="de-DE" sz="1100" dirty="0"/>
              <a:t>Agroforst, </a:t>
            </a:r>
            <a:r>
              <a:rPr lang="de-DE" sz="1100" dirty="0" err="1"/>
              <a:t>DeFAF</a:t>
            </a:r>
            <a:r>
              <a:rPr lang="de-DE" sz="1100" dirty="0"/>
              <a:t>, Rico Hübner</a:t>
            </a:r>
          </a:p>
        </p:txBody>
      </p:sp>
    </p:spTree>
    <p:extLst>
      <p:ext uri="{BB962C8B-B14F-4D97-AF65-F5344CB8AC3E}">
        <p14:creationId xmlns:p14="http://schemas.microsoft.com/office/powerpoint/2010/main" val="5047793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Gemeinsame Diskussion:</a:t>
            </a:r>
          </a:p>
        </p:txBody>
      </p:sp>
      <p:sp>
        <p:nvSpPr>
          <p:cNvPr id="3" name="Inhaltsplatzhalter 2"/>
          <p:cNvSpPr>
            <a:spLocks noGrp="1"/>
          </p:cNvSpPr>
          <p:nvPr>
            <p:ph idx="1"/>
          </p:nvPr>
        </p:nvSpPr>
        <p:spPr/>
        <p:txBody>
          <a:bodyPr/>
          <a:lstStyle/>
          <a:p>
            <a:r>
              <a:rPr lang="de-DE" sz="3200" dirty="0">
                <a:solidFill>
                  <a:schemeClr val="accent1"/>
                </a:solidFill>
                <a:latin typeface="+mj-lt"/>
                <a:ea typeface="+mj-ea"/>
                <a:cs typeface="+mj-cs"/>
              </a:rPr>
              <a:t>Welchen Antrieb als Betrieb haben Sie, Klimaschutzmaßnahmen umzusetzen? </a:t>
            </a:r>
          </a:p>
          <a:p>
            <a:pPr marL="0" indent="0">
              <a:buNone/>
            </a:pPr>
            <a:endParaRPr lang="de-DE" sz="3200" dirty="0">
              <a:solidFill>
                <a:schemeClr val="accent1"/>
              </a:solidFill>
              <a:latin typeface="+mj-lt"/>
              <a:ea typeface="+mj-ea"/>
              <a:cs typeface="+mj-cs"/>
            </a:endParaRPr>
          </a:p>
          <a:p>
            <a:r>
              <a:rPr lang="de-DE" sz="3200" dirty="0">
                <a:solidFill>
                  <a:schemeClr val="accent1"/>
                </a:solidFill>
                <a:latin typeface="+mj-lt"/>
                <a:ea typeface="+mj-ea"/>
                <a:cs typeface="+mj-cs"/>
              </a:rPr>
              <a:t>Braucht es externe Anreize zur Umsetzung von Klimaschutzmaßnahmen? Bitte begründen Sie Ihre Aussagen.</a:t>
            </a:r>
          </a:p>
          <a:p>
            <a:pPr marL="0" indent="0">
              <a:buNone/>
            </a:pPr>
            <a:endParaRPr lang="de-DE" dirty="0"/>
          </a:p>
        </p:txBody>
      </p:sp>
    </p:spTree>
    <p:extLst>
      <p:ext uri="{BB962C8B-B14F-4D97-AF65-F5344CB8AC3E}">
        <p14:creationId xmlns:p14="http://schemas.microsoft.com/office/powerpoint/2010/main" val="1895812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 Aufgabe 2 </a:t>
            </a:r>
          </a:p>
        </p:txBody>
      </p:sp>
      <p:sp>
        <p:nvSpPr>
          <p:cNvPr id="3" name="Inhaltsplatzhalter 2"/>
          <p:cNvSpPr>
            <a:spLocks noGrp="1"/>
          </p:cNvSpPr>
          <p:nvPr>
            <p:ph idx="1"/>
          </p:nvPr>
        </p:nvSpPr>
        <p:spPr/>
        <p:txBody>
          <a:bodyPr/>
          <a:lstStyle/>
          <a:p>
            <a:pPr marL="0" indent="0">
              <a:buNone/>
            </a:pPr>
            <a:r>
              <a:rPr lang="de-DE" dirty="0"/>
              <a:t>Sie bewirtschaften 60 ha Ackerfläche in konventioneller Wirtschaftsweise mit der Fruchtfolge Mais – Winterweizen – Winterraps. Die Flächen werden synthetisch mineralisch gedüngt. Ein Zwischenfruchtanbau findet nicht statt. Es werden keine Tiere gehalten. </a:t>
            </a:r>
          </a:p>
          <a:p>
            <a:pPr marL="0" indent="0">
              <a:buNone/>
            </a:pPr>
            <a:endParaRPr lang="de-DE" dirty="0"/>
          </a:p>
          <a:p>
            <a:pPr marL="0" indent="0">
              <a:buNone/>
            </a:pPr>
            <a:r>
              <a:rPr lang="de-DE" dirty="0"/>
              <a:t>Welche Möglichkeiten haben Sie, die Treibhausgasemissionen zu reduzieren und wie wirken sie sich positiv auf den Klimaschutz und die Umwelt aus?</a:t>
            </a:r>
          </a:p>
          <a:p>
            <a:pPr marL="0" indent="0">
              <a:buNone/>
            </a:pPr>
            <a:endParaRPr lang="de-DE" dirty="0"/>
          </a:p>
          <a:p>
            <a:pPr marL="0" indent="0">
              <a:buNone/>
            </a:pPr>
            <a:endParaRPr lang="de-DE" dirty="0"/>
          </a:p>
        </p:txBody>
      </p:sp>
      <p:pic>
        <p:nvPicPr>
          <p:cNvPr id="5" name="Grafik 4">
            <a:extLst>
              <a:ext uri="{FF2B5EF4-FFF2-40B4-BE49-F238E27FC236}">
                <a16:creationId xmlns:a16="http://schemas.microsoft.com/office/drawing/2014/main" id="{DF2EFC8E-B770-477B-A192-EABFF97A6FC1}"/>
              </a:ext>
            </a:extLst>
          </p:cNvPr>
          <p:cNvPicPr>
            <a:picLocks noChangeAspect="1"/>
          </p:cNvPicPr>
          <p:nvPr/>
        </p:nvPicPr>
        <p:blipFill>
          <a:blip r:embed="rId3"/>
          <a:stretch>
            <a:fillRect/>
          </a:stretch>
        </p:blipFill>
        <p:spPr>
          <a:xfrm>
            <a:off x="8012317" y="4514450"/>
            <a:ext cx="2641530" cy="1761020"/>
          </a:xfrm>
          <a:prstGeom prst="rect">
            <a:avLst/>
          </a:prstGeom>
        </p:spPr>
      </p:pic>
      <p:sp>
        <p:nvSpPr>
          <p:cNvPr id="6" name="Textfeld 5">
            <a:extLst>
              <a:ext uri="{FF2B5EF4-FFF2-40B4-BE49-F238E27FC236}">
                <a16:creationId xmlns:a16="http://schemas.microsoft.com/office/drawing/2014/main" id="{96359EE9-C559-4856-A192-3FB07ADB3DC0}"/>
              </a:ext>
            </a:extLst>
          </p:cNvPr>
          <p:cNvSpPr txBox="1"/>
          <p:nvPr/>
        </p:nvSpPr>
        <p:spPr>
          <a:xfrm>
            <a:off x="9764338" y="6285341"/>
            <a:ext cx="965329" cy="261610"/>
          </a:xfrm>
          <a:prstGeom prst="rect">
            <a:avLst/>
          </a:prstGeom>
          <a:noFill/>
        </p:spPr>
        <p:txBody>
          <a:bodyPr wrap="none" rtlCol="0">
            <a:spAutoFit/>
          </a:bodyPr>
          <a:lstStyle/>
          <a:p>
            <a:r>
              <a:rPr lang="de-DE" sz="1100" dirty="0"/>
              <a:t>Mais, </a:t>
            </a:r>
            <a:r>
              <a:rPr lang="de-DE" sz="1100" dirty="0" err="1"/>
              <a:t>pixabay</a:t>
            </a:r>
            <a:endParaRPr lang="de-DE" sz="1100" dirty="0"/>
          </a:p>
        </p:txBody>
      </p:sp>
    </p:spTree>
    <p:extLst>
      <p:ext uri="{BB962C8B-B14F-4D97-AF65-F5344CB8AC3E}">
        <p14:creationId xmlns:p14="http://schemas.microsoft.com/office/powerpoint/2010/main" val="3329171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 Aufgabe 3 </a:t>
            </a:r>
          </a:p>
        </p:txBody>
      </p:sp>
      <p:sp>
        <p:nvSpPr>
          <p:cNvPr id="3" name="Inhaltsplatzhalter 2"/>
          <p:cNvSpPr>
            <a:spLocks noGrp="1"/>
          </p:cNvSpPr>
          <p:nvPr>
            <p:ph idx="1"/>
          </p:nvPr>
        </p:nvSpPr>
        <p:spPr/>
        <p:txBody>
          <a:bodyPr/>
          <a:lstStyle/>
          <a:p>
            <a:pPr marL="0" indent="0">
              <a:buNone/>
            </a:pPr>
            <a:r>
              <a:rPr lang="de-DE" dirty="0"/>
              <a:t>Lesen Sie den Beitrag der BBZ „Von </a:t>
            </a:r>
            <a:r>
              <a:rPr lang="de-DE" dirty="0" err="1"/>
              <a:t>Leinsamenöl</a:t>
            </a:r>
            <a:r>
              <a:rPr lang="de-DE" dirty="0"/>
              <a:t>, Knoblauch und Algen“ zur Methanreduzierung in der Rinderhaltung durch. </a:t>
            </a:r>
          </a:p>
          <a:p>
            <a:pPr marL="0" indent="0">
              <a:buNone/>
            </a:pPr>
            <a:endParaRPr lang="de-DE" dirty="0"/>
          </a:p>
          <a:p>
            <a:pPr marL="0" indent="0">
              <a:buNone/>
            </a:pPr>
            <a:r>
              <a:rPr lang="de-DE" dirty="0"/>
              <a:t>Diskutieren Sie in Kleingruppen oder in der Klasse pro und contra dieser Ansätze im Hinblick auf die Umsetzung im eigenen Betrieb.</a:t>
            </a:r>
          </a:p>
          <a:p>
            <a:pPr marL="0" indent="0">
              <a:buNone/>
            </a:pPr>
            <a:endParaRPr lang="de-DE" dirty="0"/>
          </a:p>
          <a:p>
            <a:pPr marL="0" indent="0">
              <a:buNone/>
            </a:pPr>
            <a:endParaRPr lang="de-DE" dirty="0"/>
          </a:p>
          <a:p>
            <a:pPr marL="0" indent="0">
              <a:buNone/>
            </a:pPr>
            <a:endParaRPr lang="de-DE" dirty="0"/>
          </a:p>
        </p:txBody>
      </p:sp>
      <p:pic>
        <p:nvPicPr>
          <p:cNvPr id="4" name="Grafik 3">
            <a:extLst>
              <a:ext uri="{FF2B5EF4-FFF2-40B4-BE49-F238E27FC236}">
                <a16:creationId xmlns:a16="http://schemas.microsoft.com/office/drawing/2014/main" id="{30A6A925-CDD3-4B56-9EA8-4450D42919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440057" y="4032864"/>
            <a:ext cx="3311885" cy="2013294"/>
          </a:xfrm>
          <a:prstGeom prst="rect">
            <a:avLst/>
          </a:prstGeom>
        </p:spPr>
      </p:pic>
      <p:sp>
        <p:nvSpPr>
          <p:cNvPr id="5" name="Textfeld 4">
            <a:extLst>
              <a:ext uri="{FF2B5EF4-FFF2-40B4-BE49-F238E27FC236}">
                <a16:creationId xmlns:a16="http://schemas.microsoft.com/office/drawing/2014/main" id="{E86E69E0-9D93-4F42-AB15-C9215E76B47C}"/>
              </a:ext>
            </a:extLst>
          </p:cNvPr>
          <p:cNvSpPr txBox="1"/>
          <p:nvPr/>
        </p:nvSpPr>
        <p:spPr>
          <a:xfrm>
            <a:off x="5980164" y="6046158"/>
            <a:ext cx="1835759" cy="261610"/>
          </a:xfrm>
          <a:prstGeom prst="rect">
            <a:avLst/>
          </a:prstGeom>
          <a:noFill/>
        </p:spPr>
        <p:txBody>
          <a:bodyPr wrap="none" rtlCol="0">
            <a:spAutoFit/>
          </a:bodyPr>
          <a:lstStyle/>
          <a:p>
            <a:r>
              <a:rPr lang="de-DE" sz="1100" dirty="0"/>
              <a:t>Fleckvieh, Bodensee-Stiftung</a:t>
            </a:r>
          </a:p>
        </p:txBody>
      </p:sp>
    </p:spTree>
    <p:extLst>
      <p:ext uri="{BB962C8B-B14F-4D97-AF65-F5344CB8AC3E}">
        <p14:creationId xmlns:p14="http://schemas.microsoft.com/office/powerpoint/2010/main" val="27689675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9737558" cy="918528"/>
          </a:xfrm>
        </p:spPr>
        <p:txBody>
          <a:bodyPr/>
          <a:lstStyle/>
          <a:p>
            <a:r>
              <a:rPr lang="de-DE" dirty="0"/>
              <a:t>Arbeitsauftrag - Aufgabe 4 </a:t>
            </a:r>
          </a:p>
        </p:txBody>
      </p:sp>
      <p:sp>
        <p:nvSpPr>
          <p:cNvPr id="3" name="Inhaltsplatzhalter 2"/>
          <p:cNvSpPr>
            <a:spLocks noGrp="1"/>
          </p:cNvSpPr>
          <p:nvPr>
            <p:ph idx="1"/>
          </p:nvPr>
        </p:nvSpPr>
        <p:spPr/>
        <p:txBody>
          <a:bodyPr/>
          <a:lstStyle/>
          <a:p>
            <a:pPr marL="0" indent="0">
              <a:buNone/>
            </a:pPr>
            <a:r>
              <a:rPr lang="de-DE" dirty="0"/>
              <a:t>Die Reduzierung der Tierhaltung und gleichzeitig die Verbesserung des Tierwohls wird derzeit stark diskutiert.</a:t>
            </a:r>
          </a:p>
          <a:p>
            <a:pPr marL="0" indent="0">
              <a:buNone/>
            </a:pPr>
            <a:r>
              <a:rPr lang="de-DE" dirty="0"/>
              <a:t>Wie kann ein Umbau der Tierhaltung gelingen, der die Belange von Klimaschutz, Tierwohl, Landwirten und Konsumenten berücksichtigt?</a:t>
            </a:r>
          </a:p>
          <a:p>
            <a:pPr marL="0" indent="0">
              <a:buNone/>
            </a:pPr>
            <a:endParaRPr lang="de-DE" dirty="0"/>
          </a:p>
          <a:p>
            <a:pPr marL="0" indent="0">
              <a:buNone/>
            </a:pPr>
            <a:r>
              <a:rPr lang="de-DE" dirty="0"/>
              <a:t>Diskutieren Sie mögliche Strategien in Kleingruppen oder gemeinsam in der Klasse.</a:t>
            </a:r>
          </a:p>
          <a:p>
            <a:pPr marL="0" indent="0">
              <a:buNone/>
            </a:pPr>
            <a:endParaRPr lang="de-DE" dirty="0"/>
          </a:p>
          <a:p>
            <a:pPr marL="0" indent="0">
              <a:buNone/>
            </a:pPr>
            <a:endParaRPr lang="de-DE" dirty="0"/>
          </a:p>
          <a:p>
            <a:pPr marL="0" indent="0">
              <a:buNone/>
            </a:pPr>
            <a:endParaRPr lang="de-DE" dirty="0"/>
          </a:p>
        </p:txBody>
      </p:sp>
    </p:spTree>
    <p:extLst>
      <p:ext uri="{BB962C8B-B14F-4D97-AF65-F5344CB8AC3E}">
        <p14:creationId xmlns:p14="http://schemas.microsoft.com/office/powerpoint/2010/main" val="39538792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Bildquellen</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4294967295"/>
          </p:nvPr>
        </p:nvSpPr>
        <p:spPr>
          <a:xfrm>
            <a:off x="826008" y="1451483"/>
            <a:ext cx="10515600" cy="4713288"/>
          </a:xfrm>
          <a:prstGeom prst="rect">
            <a:avLst/>
          </a:prstGeom>
        </p:spPr>
        <p:txBody>
          <a:bodyPr/>
          <a:lstStyle/>
          <a:p>
            <a:pPr marL="0" indent="0">
              <a:buNone/>
            </a:pPr>
            <a:r>
              <a:rPr lang="de-DE" sz="2000" dirty="0">
                <a:cs typeface="Arial"/>
              </a:rPr>
              <a:t>Für die folgenden Bildquellen gilt: </a:t>
            </a:r>
          </a:p>
          <a:p>
            <a:pPr marL="0" indent="0">
              <a:buNone/>
            </a:pPr>
            <a:r>
              <a:rPr lang="de-DE" sz="2000" b="1" dirty="0">
                <a:cs typeface="Arial"/>
              </a:rPr>
              <a:t>A</a:t>
            </a:r>
            <a:r>
              <a:rPr lang="de-DE" sz="2000" b="1" dirty="0"/>
              <a:t>usschließlich nichtkommerzielle Nutzung in Bildungs- und Beratungsunterlagen aus dem Projekt </a:t>
            </a:r>
            <a:r>
              <a:rPr lang="de-DE" sz="2000" b="1" dirty="0" err="1"/>
              <a:t>GeNIAL</a:t>
            </a:r>
            <a:r>
              <a:rPr lang="de-DE" sz="2000" b="1" dirty="0"/>
              <a:t>. Weitergehende Nutzungen müssen direkt mit dem Bildautor vereinbart werden.</a:t>
            </a:r>
          </a:p>
          <a:p>
            <a:pPr marL="0" indent="0">
              <a:buNone/>
            </a:pPr>
            <a:endParaRPr lang="de-DE" sz="2000" b="1" dirty="0">
              <a:cs typeface="Arial"/>
            </a:endParaRPr>
          </a:p>
          <a:p>
            <a:pPr marL="0" indent="0">
              <a:buNone/>
            </a:pPr>
            <a:r>
              <a:rPr lang="de-DE" sz="2000" baseline="30000" dirty="0"/>
              <a:t>1) </a:t>
            </a:r>
            <a:r>
              <a:rPr lang="de-DE" sz="2000" dirty="0">
                <a:cs typeface="Arial"/>
              </a:rPr>
              <a:t>Treibhausgaseffekt, Grafik  aus „Kleine Gase-große Wirkung“ 2018, David Nelles, Christian </a:t>
            </a:r>
            <a:r>
              <a:rPr lang="de-DE" sz="2000" dirty="0" err="1">
                <a:cs typeface="Arial"/>
              </a:rPr>
              <a:t>Serrer</a:t>
            </a:r>
            <a:endParaRPr lang="de-DE" sz="2000" dirty="0">
              <a:cs typeface="Arial"/>
            </a:endParaRPr>
          </a:p>
          <a:p>
            <a:pPr marL="0" indent="0">
              <a:buNone/>
            </a:pPr>
            <a:r>
              <a:rPr lang="de-DE" sz="2000" baseline="30000" dirty="0"/>
              <a:t>2) </a:t>
            </a:r>
            <a:r>
              <a:rPr lang="de-DE" sz="2000" dirty="0"/>
              <a:t>Agroforst, </a:t>
            </a:r>
            <a:r>
              <a:rPr lang="de-DE" sz="2000" dirty="0" err="1"/>
              <a:t>DeFAF</a:t>
            </a:r>
            <a:r>
              <a:rPr lang="de-DE" sz="2000" dirty="0"/>
              <a:t>, Rico Hübner</a:t>
            </a:r>
          </a:p>
          <a:p>
            <a:pPr>
              <a:buAutoNum type="arabicParenR"/>
            </a:pPr>
            <a:endParaRPr lang="de-DE" sz="1200" baseline="30000" dirty="0"/>
          </a:p>
          <a:p>
            <a:pPr marL="0" indent="0">
              <a:buNone/>
            </a:pPr>
            <a:r>
              <a:rPr lang="de-DE" sz="1200" dirty="0"/>
              <a:t> </a:t>
            </a:r>
            <a:endParaRPr lang="de-DE" sz="2400" dirty="0"/>
          </a:p>
        </p:txBody>
      </p:sp>
    </p:spTree>
    <p:extLst>
      <p:ext uri="{BB962C8B-B14F-4D97-AF65-F5344CB8AC3E}">
        <p14:creationId xmlns:p14="http://schemas.microsoft.com/office/powerpoint/2010/main" val="2967744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Impressum</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4294967295"/>
          </p:nvPr>
        </p:nvSpPr>
        <p:spPr>
          <a:xfrm>
            <a:off x="826008" y="1451483"/>
            <a:ext cx="10515600" cy="4713288"/>
          </a:xfrm>
          <a:prstGeom prst="rect">
            <a:avLst/>
          </a:prstGeom>
        </p:spPr>
        <p:txBody>
          <a:bodyPr/>
          <a:lstStyle/>
          <a:p>
            <a:pPr marL="0" indent="0">
              <a:buNone/>
            </a:pPr>
            <a:r>
              <a:rPr lang="de-DE" sz="2000" b="1" dirty="0"/>
              <a:t>Herausgeber		</a:t>
            </a:r>
            <a:r>
              <a:rPr lang="de-DE" sz="2000" dirty="0"/>
              <a:t>Bodensee-Stiftung, Fritz-Reichle-Ring 4, 78315 Radolfzell</a:t>
            </a:r>
          </a:p>
          <a:p>
            <a:pPr marL="0" indent="0">
              <a:buNone/>
            </a:pPr>
            <a:r>
              <a:rPr lang="de-DE" sz="2000" b="1" dirty="0"/>
              <a:t>Text und Redaktion 	</a:t>
            </a:r>
            <a:r>
              <a:rPr lang="de-DE" sz="2000" dirty="0"/>
              <a:t>Sabine Sommer (Bodensee-Stiftung), </a:t>
            </a:r>
            <a:br>
              <a:rPr lang="de-DE" sz="2000" dirty="0"/>
            </a:br>
            <a:r>
              <a:rPr lang="de-DE" sz="2000" dirty="0"/>
              <a:t>			Andreas Ziermann (Bodensee-Stiftung)</a:t>
            </a:r>
          </a:p>
          <a:p>
            <a:pPr marL="0" indent="0">
              <a:buNone/>
            </a:pPr>
            <a:r>
              <a:rPr lang="de-DE" sz="2000" b="1" dirty="0"/>
              <a:t>Bilder</a:t>
            </a:r>
            <a:r>
              <a:rPr lang="de-DE" sz="2000" dirty="0"/>
              <a:t>   			siehe Quellenangaben auf der Folie „Bildquellen“,  an den Bildern und im 			Notizbereich</a:t>
            </a:r>
          </a:p>
          <a:p>
            <a:pPr marL="0" indent="0">
              <a:buNone/>
            </a:pPr>
            <a:endParaRPr lang="de-DE" sz="2000" b="1" dirty="0"/>
          </a:p>
          <a:p>
            <a:pPr marL="0" indent="0">
              <a:buNone/>
            </a:pPr>
            <a:r>
              <a:rPr lang="de-DE" sz="2000" b="1" dirty="0"/>
              <a:t>Nutzungsrechte/Haftungsausschluss</a:t>
            </a:r>
          </a:p>
          <a:p>
            <a:pPr marL="0" indent="0">
              <a:buNone/>
            </a:pPr>
            <a:r>
              <a:rPr lang="de-DE" sz="2000" dirty="0"/>
              <a:t>Die Nutzungsrechte der PPT-, PDF- und Word-Dokumente liegen bei den Projektpartnern im Projekt GeNIAL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p>
          <a:p>
            <a:pPr marL="0" indent="0">
              <a:buNone/>
            </a:pPr>
            <a:endParaRPr lang="de-DE" sz="2400" dirty="0"/>
          </a:p>
        </p:txBody>
      </p:sp>
    </p:spTree>
    <p:extLst>
      <p:ext uri="{BB962C8B-B14F-4D97-AF65-F5344CB8AC3E}">
        <p14:creationId xmlns:p14="http://schemas.microsoft.com/office/powerpoint/2010/main" val="3757507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04AE61E4-EA10-4DA9-945A-3C059B9715AA}"/>
              </a:ext>
            </a:extLst>
          </p:cNvPr>
          <p:cNvPicPr>
            <a:picLocks noChangeAspect="1"/>
          </p:cNvPicPr>
          <p:nvPr/>
        </p:nvPicPr>
        <p:blipFill>
          <a:blip r:embed="rId3"/>
          <a:stretch>
            <a:fillRect/>
          </a:stretch>
        </p:blipFill>
        <p:spPr>
          <a:xfrm>
            <a:off x="4287638" y="982792"/>
            <a:ext cx="7412151" cy="5398872"/>
          </a:xfrm>
          <a:prstGeom prst="rect">
            <a:avLst/>
          </a:prstGeom>
        </p:spPr>
      </p:pic>
      <p:sp>
        <p:nvSpPr>
          <p:cNvPr id="6" name="Inhaltsplatzhalter 5">
            <a:extLst>
              <a:ext uri="{FF2B5EF4-FFF2-40B4-BE49-F238E27FC236}">
                <a16:creationId xmlns:a16="http://schemas.microsoft.com/office/drawing/2014/main" id="{E2CFB363-9335-4793-A07E-87EDABF7E9C3}"/>
              </a:ext>
            </a:extLst>
          </p:cNvPr>
          <p:cNvSpPr>
            <a:spLocks noGrp="1"/>
          </p:cNvSpPr>
          <p:nvPr>
            <p:ph idx="1"/>
          </p:nvPr>
        </p:nvSpPr>
        <p:spPr/>
        <p:txBody>
          <a:bodyPr/>
          <a:lstStyle/>
          <a:p>
            <a:pPr marL="0" indent="0">
              <a:buNone/>
            </a:pPr>
            <a:r>
              <a:rPr lang="de-DE" sz="2400" dirty="0"/>
              <a:t>Ausstoß durch die </a:t>
            </a:r>
            <a:br>
              <a:rPr lang="de-DE" sz="2400" dirty="0"/>
            </a:br>
            <a:r>
              <a:rPr lang="de-DE" sz="2400" b="1" dirty="0"/>
              <a:t>Landwirtschaft</a:t>
            </a:r>
            <a:r>
              <a:rPr lang="de-DE" sz="2400" dirty="0"/>
              <a:t>: </a:t>
            </a:r>
          </a:p>
          <a:p>
            <a:pPr marL="0" indent="0">
              <a:buNone/>
            </a:pPr>
            <a:r>
              <a:rPr lang="de-DE" sz="2200" dirty="0"/>
              <a:t>Derzeit (2020): 70 Mio. t CO2e</a:t>
            </a:r>
          </a:p>
          <a:p>
            <a:pPr marL="0" indent="0">
              <a:buNone/>
            </a:pPr>
            <a:r>
              <a:rPr lang="de-DE" sz="2200" dirty="0"/>
              <a:t>Ziel bis 2030: 56 Mio. t CO2e</a:t>
            </a:r>
          </a:p>
        </p:txBody>
      </p:sp>
      <p:sp>
        <p:nvSpPr>
          <p:cNvPr id="2" name="Titel 1"/>
          <p:cNvSpPr>
            <a:spLocks noGrp="1"/>
          </p:cNvSpPr>
          <p:nvPr>
            <p:ph type="title"/>
          </p:nvPr>
        </p:nvSpPr>
        <p:spPr/>
        <p:txBody>
          <a:bodyPr>
            <a:normAutofit/>
          </a:bodyPr>
          <a:lstStyle/>
          <a:p>
            <a:r>
              <a:rPr lang="de-DE" dirty="0"/>
              <a:t>THG-Emissionen nach Sektoren -Modellrechnung</a:t>
            </a:r>
          </a:p>
        </p:txBody>
      </p:sp>
    </p:spTree>
    <p:extLst>
      <p:ext uri="{BB962C8B-B14F-4D97-AF65-F5344CB8AC3E}">
        <p14:creationId xmlns:p14="http://schemas.microsoft.com/office/powerpoint/2010/main" val="3857518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Quizfrage: Was sind Treibhausgase (THG)?</a:t>
            </a:r>
          </a:p>
        </p:txBody>
      </p:sp>
      <p:sp>
        <p:nvSpPr>
          <p:cNvPr id="3" name="Inhaltsplatzhalter 2"/>
          <p:cNvSpPr>
            <a:spLocks noGrp="1"/>
          </p:cNvSpPr>
          <p:nvPr>
            <p:ph idx="1"/>
          </p:nvPr>
        </p:nvSpPr>
        <p:spPr/>
        <p:txBody>
          <a:bodyPr/>
          <a:lstStyle/>
          <a:p>
            <a:pPr marL="0" indent="0">
              <a:buNone/>
            </a:pPr>
            <a:r>
              <a:rPr lang="de-DE" sz="2400" dirty="0"/>
              <a:t>a) Gase in der Atmosphäre, die verhindern, dass Sonnenstrahlung die Oberfläche</a:t>
            </a:r>
            <a:br>
              <a:rPr lang="de-DE" sz="2400" dirty="0"/>
            </a:br>
            <a:r>
              <a:rPr lang="de-DE" sz="2400" dirty="0"/>
              <a:t>     unseres Planeten erreicht, wie Methan und Kohlendioxid</a:t>
            </a:r>
          </a:p>
          <a:p>
            <a:pPr marL="0" indent="0">
              <a:buNone/>
            </a:pPr>
            <a:endParaRPr lang="de-DE" sz="2400" dirty="0"/>
          </a:p>
          <a:p>
            <a:pPr marL="0" indent="0">
              <a:buNone/>
            </a:pPr>
            <a:r>
              <a:rPr lang="de-DE" sz="2400" dirty="0"/>
              <a:t>b) Gase in der Atmosphäre, die Strahlung emittieren und absorbieren wie</a:t>
            </a:r>
            <a:br>
              <a:rPr lang="de-DE" sz="2400" dirty="0"/>
            </a:br>
            <a:r>
              <a:rPr lang="de-DE" sz="2400" dirty="0"/>
              <a:t>     Sauerstoff</a:t>
            </a:r>
          </a:p>
          <a:p>
            <a:pPr marL="0" indent="0">
              <a:buNone/>
            </a:pPr>
            <a:endParaRPr lang="de-DE" sz="2400" dirty="0"/>
          </a:p>
          <a:p>
            <a:pPr marL="0" indent="0">
              <a:buNone/>
            </a:pPr>
            <a:r>
              <a:rPr lang="de-DE" sz="2400" dirty="0"/>
              <a:t>c) Gase in der Atmosphäre, die die von der Erde zurückgehende (terrestrische)</a:t>
            </a:r>
            <a:br>
              <a:rPr lang="de-DE" sz="2400" dirty="0"/>
            </a:br>
            <a:r>
              <a:rPr lang="de-DE" sz="2400" dirty="0"/>
              <a:t>     Strahlung absorbieren wie Kohlendioxid, Methan und Lachgas</a:t>
            </a:r>
          </a:p>
          <a:p>
            <a:pPr marL="0" indent="0">
              <a:buNone/>
            </a:pPr>
            <a:endParaRPr lang="de-DE" dirty="0"/>
          </a:p>
        </p:txBody>
      </p:sp>
    </p:spTree>
    <p:extLst>
      <p:ext uri="{BB962C8B-B14F-4D97-AF65-F5344CB8AC3E}">
        <p14:creationId xmlns:p14="http://schemas.microsoft.com/office/powerpoint/2010/main" val="3136921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C67217-B705-4922-940D-8AAD4E632C72}"/>
              </a:ext>
            </a:extLst>
          </p:cNvPr>
          <p:cNvSpPr>
            <a:spLocks noGrp="1"/>
          </p:cNvSpPr>
          <p:nvPr>
            <p:ph type="title"/>
          </p:nvPr>
        </p:nvSpPr>
        <p:spPr/>
        <p:txBody>
          <a:bodyPr/>
          <a:lstStyle/>
          <a:p>
            <a:r>
              <a:rPr lang="de-DE" dirty="0"/>
              <a:t>Lösung zur Quizfrage: Was sind Treibhausgase?</a:t>
            </a:r>
          </a:p>
        </p:txBody>
      </p:sp>
      <p:sp>
        <p:nvSpPr>
          <p:cNvPr id="3" name="Inhaltsplatzhalter 2">
            <a:extLst>
              <a:ext uri="{FF2B5EF4-FFF2-40B4-BE49-F238E27FC236}">
                <a16:creationId xmlns:a16="http://schemas.microsoft.com/office/drawing/2014/main" id="{F6901DE9-3D88-47DA-A018-E2BD50536BEF}"/>
              </a:ext>
            </a:extLst>
          </p:cNvPr>
          <p:cNvSpPr>
            <a:spLocks noGrp="1"/>
          </p:cNvSpPr>
          <p:nvPr>
            <p:ph idx="1"/>
          </p:nvPr>
        </p:nvSpPr>
        <p:spPr>
          <a:xfrm>
            <a:off x="795337" y="1463040"/>
            <a:ext cx="6334126" cy="4713923"/>
          </a:xfrm>
        </p:spPr>
        <p:txBody>
          <a:bodyPr/>
          <a:lstStyle/>
          <a:p>
            <a:pPr marL="0" indent="0">
              <a:lnSpc>
                <a:spcPct val="108000"/>
              </a:lnSpc>
              <a:spcBef>
                <a:spcPts val="0"/>
              </a:spcBef>
              <a:buNone/>
            </a:pPr>
            <a:r>
              <a:rPr lang="de-DE" dirty="0"/>
              <a:t>Antwort: c) - Diese Treibhausgase lassen das Sonnenlicht die Erdoberfläche erreichen. Diese wird dadurch erwärmt. Die Erdoberfläche gibt dann Energie in Form von langwelliger Infrarotstrahlung zurück, die von Treibhausgasen wie Kohlendioxid (CO2), Methan (MH4) oder Wasserdampf (unter anderem) absorbiert wird. Sauerstoff ist kein Treibhausgas.</a:t>
            </a:r>
          </a:p>
          <a:p>
            <a:pPr marL="0" indent="0">
              <a:buNone/>
            </a:pPr>
            <a:endParaRPr lang="de-DE" dirty="0"/>
          </a:p>
        </p:txBody>
      </p:sp>
      <p:pic>
        <p:nvPicPr>
          <p:cNvPr id="4" name="Inhaltsplatzhalter 8">
            <a:extLst>
              <a:ext uri="{FF2B5EF4-FFF2-40B4-BE49-F238E27FC236}">
                <a16:creationId xmlns:a16="http://schemas.microsoft.com/office/drawing/2014/main" id="{0AACCE63-CF5E-4C32-81F7-0C8573753EB7}"/>
              </a:ext>
            </a:extLst>
          </p:cNvPr>
          <p:cNvPicPr>
            <a:picLocks noGrp="1" noChangeAspect="1"/>
          </p:cNvPicPr>
          <p:nvPr/>
        </p:nvPicPr>
        <p:blipFill>
          <a:blip r:embed="rId3" cstate="print">
            <a:extLst>
              <a:ext uri="{28A0092B-C50C-407E-A947-70E740481C1C}">
                <a14:useLocalDpi xmlns:a14="http://schemas.microsoft.com/office/drawing/2010/main"/>
              </a:ext>
            </a:extLst>
          </a:blip>
          <a:stretch>
            <a:fillRect/>
          </a:stretch>
        </p:blipFill>
        <p:spPr bwMode="auto">
          <a:xfrm>
            <a:off x="7020173" y="1255507"/>
            <a:ext cx="5040560" cy="5011150"/>
          </a:xfrm>
          <a:prstGeom prst="rect">
            <a:avLst/>
          </a:prstGeom>
        </p:spPr>
      </p:pic>
      <p:sp>
        <p:nvSpPr>
          <p:cNvPr id="5" name="Untertitel 2">
            <a:extLst>
              <a:ext uri="{FF2B5EF4-FFF2-40B4-BE49-F238E27FC236}">
                <a16:creationId xmlns:a16="http://schemas.microsoft.com/office/drawing/2014/main" id="{9899B00D-D479-4182-8DE8-EB09F7F1C9BC}"/>
              </a:ext>
            </a:extLst>
          </p:cNvPr>
          <p:cNvSpPr>
            <a:spLocks/>
          </p:cNvSpPr>
          <p:nvPr/>
        </p:nvSpPr>
        <p:spPr bwMode="auto">
          <a:xfrm>
            <a:off x="6950764" y="6356350"/>
            <a:ext cx="3680660" cy="454802"/>
          </a:xfrm>
          <a:prstGeom prst="rect">
            <a:avLst/>
          </a:prstGeom>
          <a:ln>
            <a:noFill/>
          </a:ln>
        </p:spPr>
        <p:txBody>
          <a:bodyPr>
            <a:no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marL="0" indent="0">
              <a:buNone/>
              <a:defRPr/>
            </a:pPr>
            <a:r>
              <a:rPr lang="de-DE" sz="1100" dirty="0">
                <a:cs typeface="Arial"/>
              </a:rPr>
              <a:t>Treibhausgaseffekt, Grafik  aus „Kleine Gase-große Wirkung“ 2018, David Nelles, Christian Serrer</a:t>
            </a:r>
            <a:r>
              <a:rPr lang="de-DE" sz="1100" baseline="30000" dirty="0">
                <a:cs typeface="Arial"/>
              </a:rPr>
              <a:t>1)</a:t>
            </a:r>
            <a:endParaRPr sz="1100" baseline="30000" dirty="0"/>
          </a:p>
        </p:txBody>
      </p:sp>
    </p:spTree>
    <p:extLst>
      <p:ext uri="{BB962C8B-B14F-4D97-AF65-F5344CB8AC3E}">
        <p14:creationId xmlns:p14="http://schemas.microsoft.com/office/powerpoint/2010/main" val="406451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Treibhausgaswirkung im Vergleich zu CO</a:t>
            </a:r>
            <a:r>
              <a:rPr lang="de-DE" baseline="-25000" dirty="0"/>
              <a:t>2</a:t>
            </a:r>
            <a:r>
              <a:rPr lang="de-DE" dirty="0"/>
              <a:t>: </a:t>
            </a:r>
          </a:p>
        </p:txBody>
      </p:sp>
      <p:sp>
        <p:nvSpPr>
          <p:cNvPr id="3" name="Inhaltsplatzhalter 2"/>
          <p:cNvSpPr>
            <a:spLocks noGrp="1"/>
          </p:cNvSpPr>
          <p:nvPr>
            <p:ph idx="1"/>
          </p:nvPr>
        </p:nvSpPr>
        <p:spPr/>
        <p:txBody>
          <a:bodyPr/>
          <a:lstStyle/>
          <a:p>
            <a:pPr algn="ctr"/>
            <a:endParaRPr lang="de-DE" dirty="0"/>
          </a:p>
          <a:p>
            <a:pPr algn="ctr"/>
            <a:endParaRPr lang="de-DE" dirty="0"/>
          </a:p>
          <a:p>
            <a:pPr algn="ctr"/>
            <a:r>
              <a:rPr lang="de-DE" dirty="0"/>
              <a:t>Methan (CH</a:t>
            </a:r>
            <a:r>
              <a:rPr lang="de-DE" baseline="-25000" dirty="0"/>
              <a:t>4</a:t>
            </a:r>
            <a:r>
              <a:rPr lang="de-DE" dirty="0"/>
              <a:t>) - etwa 25-mal stärker</a:t>
            </a:r>
          </a:p>
          <a:p>
            <a:pPr algn="ctr"/>
            <a:r>
              <a:rPr lang="de-DE" dirty="0"/>
              <a:t>Lachgas (NH</a:t>
            </a:r>
            <a:r>
              <a:rPr lang="de-DE" baseline="-25000" dirty="0"/>
              <a:t>2</a:t>
            </a:r>
            <a:r>
              <a:rPr lang="de-DE" dirty="0"/>
              <a:t>) – etwa 300-mal stärker</a:t>
            </a:r>
          </a:p>
          <a:p>
            <a:pPr marL="0" indent="0">
              <a:buNone/>
            </a:pPr>
            <a:endParaRPr lang="de-DE" dirty="0"/>
          </a:p>
        </p:txBody>
      </p:sp>
      <p:sp>
        <p:nvSpPr>
          <p:cNvPr id="4" name="Rechteck 3">
            <a:extLst>
              <a:ext uri="{FF2B5EF4-FFF2-40B4-BE49-F238E27FC236}">
                <a16:creationId xmlns:a16="http://schemas.microsoft.com/office/drawing/2014/main" id="{8775C2CF-3F2C-4ED0-B46B-C9A81DD9044A}"/>
              </a:ext>
            </a:extLst>
          </p:cNvPr>
          <p:cNvSpPr/>
          <p:nvPr/>
        </p:nvSpPr>
        <p:spPr>
          <a:xfrm>
            <a:off x="2662989" y="2056313"/>
            <a:ext cx="7106653" cy="192505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C27261DD-7BC2-435F-8FCE-B1D9660CB3FE}"/>
              </a:ext>
            </a:extLst>
          </p:cNvPr>
          <p:cNvSpPr/>
          <p:nvPr/>
        </p:nvSpPr>
        <p:spPr>
          <a:xfrm>
            <a:off x="8486919" y="3689196"/>
            <a:ext cx="1282723" cy="261610"/>
          </a:xfrm>
          <a:prstGeom prst="rect">
            <a:avLst/>
          </a:prstGeom>
        </p:spPr>
        <p:txBody>
          <a:bodyPr wrap="none">
            <a:spAutoFit/>
          </a:bodyPr>
          <a:lstStyle/>
          <a:p>
            <a:r>
              <a:rPr lang="de-DE" sz="1100" dirty="0"/>
              <a:t>Umweltbundesamt</a:t>
            </a:r>
          </a:p>
        </p:txBody>
      </p:sp>
    </p:spTree>
    <p:extLst>
      <p:ext uri="{BB962C8B-B14F-4D97-AF65-F5344CB8AC3E}">
        <p14:creationId xmlns:p14="http://schemas.microsoft.com/office/powerpoint/2010/main" val="3606111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838200" y="1519187"/>
            <a:ext cx="10515600" cy="4713923"/>
          </a:xfrm>
        </p:spPr>
        <p:txBody>
          <a:bodyPr/>
          <a:lstStyle/>
          <a:p>
            <a:pPr marL="0" indent="0" algn="ctr">
              <a:buNone/>
            </a:pPr>
            <a:r>
              <a:rPr lang="de-DE" sz="3200" dirty="0">
                <a:solidFill>
                  <a:schemeClr val="accent1"/>
                </a:solidFill>
                <a:latin typeface="+mj-lt"/>
                <a:ea typeface="+mj-ea"/>
                <a:cs typeface="+mj-cs"/>
              </a:rPr>
              <a:t>Welche Quellen aus der Landwirtschaft für Lachgas und Methan kennen Sie?</a:t>
            </a:r>
          </a:p>
        </p:txBody>
      </p:sp>
      <p:pic>
        <p:nvPicPr>
          <p:cNvPr id="4" name="Grafik 3">
            <a:extLst>
              <a:ext uri="{FF2B5EF4-FFF2-40B4-BE49-F238E27FC236}">
                <a16:creationId xmlns:a16="http://schemas.microsoft.com/office/drawing/2014/main" id="{3BC04109-8488-44CA-964A-A866AA8BB06D}"/>
              </a:ext>
            </a:extLst>
          </p:cNvPr>
          <p:cNvPicPr>
            <a:picLocks noChangeAspect="1"/>
          </p:cNvPicPr>
          <p:nvPr/>
        </p:nvPicPr>
        <p:blipFill>
          <a:blip r:embed="rId3"/>
          <a:stretch>
            <a:fillRect/>
          </a:stretch>
        </p:blipFill>
        <p:spPr bwMode="auto">
          <a:xfrm>
            <a:off x="4784367" y="2672538"/>
            <a:ext cx="2840982" cy="2840982"/>
          </a:xfrm>
          <a:prstGeom prst="rect">
            <a:avLst/>
          </a:prstGeom>
        </p:spPr>
      </p:pic>
      <p:sp>
        <p:nvSpPr>
          <p:cNvPr id="5" name="Rechteck 4">
            <a:extLst>
              <a:ext uri="{FF2B5EF4-FFF2-40B4-BE49-F238E27FC236}">
                <a16:creationId xmlns:a16="http://schemas.microsoft.com/office/drawing/2014/main" id="{857717C6-96ED-4BCC-B56D-5A0AFC0B5C6F}"/>
              </a:ext>
            </a:extLst>
          </p:cNvPr>
          <p:cNvSpPr/>
          <p:nvPr/>
        </p:nvSpPr>
        <p:spPr bwMode="auto">
          <a:xfrm>
            <a:off x="6852930" y="5123628"/>
            <a:ext cx="623889" cy="261610"/>
          </a:xfrm>
          <a:prstGeom prst="rect">
            <a:avLst/>
          </a:prstGeom>
        </p:spPr>
        <p:txBody>
          <a:bodyPr wrap="none">
            <a:sp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r>
              <a:rPr lang="de-DE" sz="1100" dirty="0" err="1"/>
              <a:t>pixabay</a:t>
            </a:r>
            <a:endParaRPr lang="de-DE" sz="1100" dirty="0"/>
          </a:p>
        </p:txBody>
      </p:sp>
    </p:spTree>
    <p:extLst>
      <p:ext uri="{BB962C8B-B14F-4D97-AF65-F5344CB8AC3E}">
        <p14:creationId xmlns:p14="http://schemas.microsoft.com/office/powerpoint/2010/main" val="719154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00C4A0-3DF5-41EC-8629-B0EEA7111428}"/>
              </a:ext>
            </a:extLst>
          </p:cNvPr>
          <p:cNvSpPr>
            <a:spLocks noGrp="1"/>
          </p:cNvSpPr>
          <p:nvPr>
            <p:ph type="title"/>
          </p:nvPr>
        </p:nvSpPr>
        <p:spPr/>
        <p:txBody>
          <a:bodyPr/>
          <a:lstStyle/>
          <a:p>
            <a:r>
              <a:rPr lang="de-DE" dirty="0"/>
              <a:t>Lösung: Quellen von Methan und Lachgas (s. ff. Folien)</a:t>
            </a:r>
          </a:p>
        </p:txBody>
      </p:sp>
      <p:pic>
        <p:nvPicPr>
          <p:cNvPr id="5" name="Grafik 4">
            <a:extLst>
              <a:ext uri="{FF2B5EF4-FFF2-40B4-BE49-F238E27FC236}">
                <a16:creationId xmlns:a16="http://schemas.microsoft.com/office/drawing/2014/main" id="{767359CF-A60D-4655-8E19-8D4D5C27BAFB}"/>
              </a:ext>
            </a:extLst>
          </p:cNvPr>
          <p:cNvPicPr>
            <a:picLocks noChangeAspect="1"/>
          </p:cNvPicPr>
          <p:nvPr/>
        </p:nvPicPr>
        <p:blipFill>
          <a:blip r:embed="rId3"/>
          <a:stretch>
            <a:fillRect/>
          </a:stretch>
        </p:blipFill>
        <p:spPr>
          <a:xfrm>
            <a:off x="2297938" y="1388242"/>
            <a:ext cx="7596124" cy="4418852"/>
          </a:xfrm>
          <a:prstGeom prst="rect">
            <a:avLst/>
          </a:prstGeom>
        </p:spPr>
      </p:pic>
      <p:sp>
        <p:nvSpPr>
          <p:cNvPr id="6" name="Rechteck 5">
            <a:extLst>
              <a:ext uri="{FF2B5EF4-FFF2-40B4-BE49-F238E27FC236}">
                <a16:creationId xmlns:a16="http://schemas.microsoft.com/office/drawing/2014/main" id="{C4C2952A-70CC-4493-B4D7-B0E9D52B89B8}"/>
              </a:ext>
            </a:extLst>
          </p:cNvPr>
          <p:cNvSpPr/>
          <p:nvPr/>
        </p:nvSpPr>
        <p:spPr>
          <a:xfrm>
            <a:off x="6716060" y="5807094"/>
            <a:ext cx="3178002" cy="261610"/>
          </a:xfrm>
          <a:prstGeom prst="rect">
            <a:avLst/>
          </a:prstGeom>
        </p:spPr>
        <p:txBody>
          <a:bodyPr wrap="square">
            <a:spAutoFit/>
          </a:bodyPr>
          <a:lstStyle/>
          <a:p>
            <a:pPr algn="r"/>
            <a:r>
              <a:rPr lang="de-DE" sz="1100" dirty="0"/>
              <a:t>Thünen-Report 77, 2020, Eigene Darstellung</a:t>
            </a:r>
          </a:p>
        </p:txBody>
      </p:sp>
    </p:spTree>
    <p:extLst>
      <p:ext uri="{BB962C8B-B14F-4D97-AF65-F5344CB8AC3E}">
        <p14:creationId xmlns:p14="http://schemas.microsoft.com/office/powerpoint/2010/main" val="669941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7553DD-0495-49DB-96FB-4837D3E9DBBA}"/>
              </a:ext>
            </a:extLst>
          </p:cNvPr>
          <p:cNvSpPr>
            <a:spLocks noGrp="1"/>
          </p:cNvSpPr>
          <p:nvPr>
            <p:ph type="title"/>
          </p:nvPr>
        </p:nvSpPr>
        <p:spPr/>
        <p:txBody>
          <a:bodyPr/>
          <a:lstStyle/>
          <a:p>
            <a:r>
              <a:rPr lang="de-DE" dirty="0"/>
              <a:t>Lösung: Quellen von Lachgas</a:t>
            </a:r>
          </a:p>
        </p:txBody>
      </p:sp>
      <p:pic>
        <p:nvPicPr>
          <p:cNvPr id="4" name="Grafik 3">
            <a:extLst>
              <a:ext uri="{FF2B5EF4-FFF2-40B4-BE49-F238E27FC236}">
                <a16:creationId xmlns:a16="http://schemas.microsoft.com/office/drawing/2014/main" id="{F7A75704-0D7B-4C05-B219-D54B2BE8990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1954" y="-114670"/>
            <a:ext cx="12830667" cy="6436096"/>
          </a:xfrm>
          <a:prstGeom prst="rect">
            <a:avLst/>
          </a:prstGeom>
        </p:spPr>
      </p:pic>
      <p:sp>
        <p:nvSpPr>
          <p:cNvPr id="3" name="Ellipse 2">
            <a:extLst>
              <a:ext uri="{FF2B5EF4-FFF2-40B4-BE49-F238E27FC236}">
                <a16:creationId xmlns:a16="http://schemas.microsoft.com/office/drawing/2014/main" id="{9F7D84F1-FA06-4E63-9CD6-51A1790D4FD0}"/>
              </a:ext>
            </a:extLst>
          </p:cNvPr>
          <p:cNvSpPr/>
          <p:nvPr/>
        </p:nvSpPr>
        <p:spPr>
          <a:xfrm>
            <a:off x="1950720" y="4543488"/>
            <a:ext cx="2267712" cy="918528"/>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Ellipse 4">
            <a:extLst>
              <a:ext uri="{FF2B5EF4-FFF2-40B4-BE49-F238E27FC236}">
                <a16:creationId xmlns:a16="http://schemas.microsoft.com/office/drawing/2014/main" id="{C266F335-69D9-4521-BB01-51A683752EA1}"/>
              </a:ext>
            </a:extLst>
          </p:cNvPr>
          <p:cNvSpPr/>
          <p:nvPr/>
        </p:nvSpPr>
        <p:spPr>
          <a:xfrm>
            <a:off x="8016240" y="2184850"/>
            <a:ext cx="2267712" cy="918528"/>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55238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NIAL-Powerpoint-Vorlage" id="{D04294BC-693B-42D8-B798-B755E725DFE3}" vid="{1007B6C4-026B-4301-9C93-4DCB575068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4440</Words>
  <Application>Microsoft Office PowerPoint</Application>
  <PresentationFormat>Breitbild</PresentationFormat>
  <Paragraphs>388</Paragraphs>
  <Slides>28</Slides>
  <Notes>25</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28</vt:i4>
      </vt:variant>
    </vt:vector>
  </HeadingPairs>
  <TitlesOfParts>
    <vt:vector size="35" baseType="lpstr">
      <vt:lpstr>Arial</vt:lpstr>
      <vt:lpstr>Calibri</vt:lpstr>
      <vt:lpstr>Calibri Light</vt:lpstr>
      <vt:lpstr>Courier New</vt:lpstr>
      <vt:lpstr>Times New Roman</vt:lpstr>
      <vt:lpstr>Wingdings</vt:lpstr>
      <vt:lpstr>Office</vt:lpstr>
      <vt:lpstr>Klimaschutz in der Landwirtschaft</vt:lpstr>
      <vt:lpstr>Klimaschutzplan der Bundesregierung</vt:lpstr>
      <vt:lpstr>THG-Emissionen nach Sektoren -Modellrechnung</vt:lpstr>
      <vt:lpstr>Quizfrage: Was sind Treibhausgase (THG)?</vt:lpstr>
      <vt:lpstr>Lösung zur Quizfrage: Was sind Treibhausgase?</vt:lpstr>
      <vt:lpstr>Treibhausgaswirkung im Vergleich zu CO2: </vt:lpstr>
      <vt:lpstr>PowerPoint-Präsentation</vt:lpstr>
      <vt:lpstr>Lösung: Quellen von Methan und Lachgas (s. ff. Folien)</vt:lpstr>
      <vt:lpstr>Lösung: Quellen von Lachgas</vt:lpstr>
      <vt:lpstr>PowerPoint-Präsentation</vt:lpstr>
      <vt:lpstr>Arbeitsauftrag - Aufgabe 1 – Studierenden-Lehrer-Gespräch oder Gruppenarbeit</vt:lpstr>
      <vt:lpstr>1. Gezielter Einsatz von Düngemitteln</vt:lpstr>
      <vt:lpstr>2. Vergärung von Wirtschaftsdüngern tierischer Herkunft und     landwirtschaftlicher Reststoffe</vt:lpstr>
      <vt:lpstr>3. Ausbau des Ökolandbaus</vt:lpstr>
      <vt:lpstr>4. Verringerung der THG`s in der Tierhaltung</vt:lpstr>
      <vt:lpstr>5. Erhöhung der Energieeffizienz – regenerative Energien</vt:lpstr>
      <vt:lpstr>6. Humuserhalt und –aufbau im Ackerbau</vt:lpstr>
      <vt:lpstr>7. Erhalt von Dauergrünland</vt:lpstr>
      <vt:lpstr>8. Schutz von Moorböden  einschließlich Reduzierung der      Torfverwendung in Kultursubstraten</vt:lpstr>
      <vt:lpstr>Ergänzend: </vt:lpstr>
      <vt:lpstr>FAZIT: </vt:lpstr>
      <vt:lpstr> </vt:lpstr>
      <vt:lpstr>Gemeinsame Diskussion:</vt:lpstr>
      <vt:lpstr>Arbeitsauftrag  - Aufgabe 2 </vt:lpstr>
      <vt:lpstr>Arbeitsauftrag - Aufgabe 3 </vt:lpstr>
      <vt:lpstr>Arbeitsauftrag - Aufgabe 4 </vt:lpstr>
      <vt:lpstr>Bildquellen</vt:lpstr>
      <vt:lpstr>Impressum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Klimaschutz in der Landwirtschaft</dc:title>
  <dc:creator>Sabine Sommer;Andreas Ziermann</dc:creator>
  <cp:lastModifiedBy>Sabine Sommer</cp:lastModifiedBy>
  <cp:revision>95</cp:revision>
  <dcterms:created xsi:type="dcterms:W3CDTF">2021-05-19T12:03:42Z</dcterms:created>
  <dcterms:modified xsi:type="dcterms:W3CDTF">2021-10-19T14:06:47Z</dcterms:modified>
</cp:coreProperties>
</file>