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256" r:id="rId2"/>
    <p:sldId id="257" r:id="rId3"/>
    <p:sldId id="308" r:id="rId4"/>
    <p:sldId id="318" r:id="rId5"/>
    <p:sldId id="319" r:id="rId6"/>
    <p:sldId id="321" r:id="rId7"/>
    <p:sldId id="316" r:id="rId8"/>
    <p:sldId id="322" r:id="rId9"/>
    <p:sldId id="324" r:id="rId10"/>
    <p:sldId id="320" r:id="rId11"/>
    <p:sldId id="288" r:id="rId12"/>
    <p:sldId id="289" r:id="rId13"/>
    <p:sldId id="317" r:id="rId14"/>
    <p:sldId id="329" r:id="rId15"/>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öhlich, Lisa (LLH)" initials="FL(" lastIdx="3" clrIdx="0">
    <p:extLst>
      <p:ext uri="{19B8F6BF-5375-455C-9EA6-DF929625EA0E}">
        <p15:presenceInfo xmlns:p15="http://schemas.microsoft.com/office/powerpoint/2012/main" userId="S-1-5-21-3365863304-72330373-946326852-6741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7D47070-4122-3F87-2EE3-31A81FB9437E}">
  <a:tblStyle styleId="{F7D47070-4122-3F87-2EE3-31A81FB9437E}"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17" autoAdjust="0"/>
  </p:normalViewPr>
  <p:slideViewPr>
    <p:cSldViewPr>
      <p:cViewPr varScale="1">
        <p:scale>
          <a:sx n="52" d="100"/>
          <a:sy n="52" d="100"/>
        </p:scale>
        <p:origin x="1136"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10.02.2022</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Begrüßung – Vorstellung – Ablauf (evtl. mit Hinweisen zu Hygieneauflagen…)</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Kurzer Hinweis auf das Projekt </a:t>
            </a:r>
            <a:r>
              <a:rPr lang="de-DE" dirty="0" err="1"/>
              <a:t>GeNIAL</a:t>
            </a:r>
            <a:r>
              <a:rPr lang="de-DE" dirty="0"/>
              <a:t> (05/2020-04/2022), in dem es um die Bildung zur nachhaltigen Anpassung der Landwirtschaft an den Klimawandel.</a:t>
            </a:r>
          </a:p>
          <a:p>
            <a:pPr marL="628650" lvl="1" indent="-171450">
              <a:buFont typeface="Arial" panose="020B0604020202020204" pitchFamily="34" charset="0"/>
              <a:buChar char="•"/>
            </a:pPr>
            <a:r>
              <a:rPr lang="de-DE" dirty="0"/>
              <a:t>Partner: Bodensee-Stiftung, LLH (Landesbetrieb Landwirtschaft Hessen), LTZ (Landwirtschaftliches Technologiezentrum Augustenberg) und der LEL (Landesanstalt für Landwirtschaft, Ernährung und ländlicher Raum, Schwäbisch Gmünd)</a:t>
            </a:r>
          </a:p>
          <a:p>
            <a:pPr marL="628650" lvl="1" indent="-171450">
              <a:buFont typeface="Arial" panose="020B0604020202020204" pitchFamily="34" charset="0"/>
              <a:buChar char="•"/>
            </a:pPr>
            <a:r>
              <a:rPr lang="de-DE" dirty="0"/>
              <a:t>Inhalt: Erstellung von Schulungsunterlagen für </a:t>
            </a:r>
            <a:r>
              <a:rPr lang="de-DE" dirty="0" err="1"/>
              <a:t>landw</a:t>
            </a:r>
            <a:r>
              <a:rPr lang="de-DE" dirty="0"/>
              <a:t>. Fachschulen, um das Thema bereits in die fachliche Ausbildung zu bringen. Darüber hinaus werden Fortbildungsveranstaltungen wie diese zu bestimmten Anpassungsthemen durchgeführt. </a:t>
            </a:r>
          </a:p>
          <a:p>
            <a:pPr marL="628650" lvl="1" indent="-171450">
              <a:buFont typeface="Arial" panose="020B0604020202020204" pitchFamily="34" charset="0"/>
              <a:buChar char="•"/>
            </a:pPr>
            <a:r>
              <a:rPr lang="de-DE" dirty="0"/>
              <a:t>Ziel: Sensibilisierung für den Klimawandel und die Notwendigkeit zur Anpassung.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a:t>
            </a:fld>
            <a:endParaRPr lang="de-DE"/>
          </a:p>
        </p:txBody>
      </p:sp>
    </p:spTree>
    <p:extLst>
      <p:ext uri="{BB962C8B-B14F-4D97-AF65-F5344CB8AC3E}">
        <p14:creationId xmlns:p14="http://schemas.microsoft.com/office/powerpoint/2010/main" val="3030402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Tiefwurzler: können auch Wasser in tieferen Bodenschichten nutzen</a:t>
            </a:r>
          </a:p>
          <a:p>
            <a:pPr>
              <a:lnSpc>
                <a:spcPct val="100000"/>
              </a:lnSpc>
              <a:buFont typeface="Courier New" panose="02070309020205020404" pitchFamily="49" charset="0"/>
              <a:buNone/>
              <a:defRPr/>
            </a:pPr>
            <a:r>
              <a:rPr lang="de-DE" sz="1200" dirty="0" err="1"/>
              <a:t>Humusmehrer</a:t>
            </a:r>
            <a:r>
              <a:rPr lang="de-DE" sz="1200" dirty="0"/>
              <a:t>: Beitrag zu einer guten Bodenstruktur (verbessert Aufnahme von Starkregenniederschlägen und hält die Feuchtigkeit länger im Boden)</a:t>
            </a:r>
          </a:p>
          <a:p>
            <a:pPr>
              <a:lnSpc>
                <a:spcPct val="100000"/>
              </a:lnSpc>
              <a:buFont typeface="Courier New" panose="02070309020205020404" pitchFamily="49" charset="0"/>
              <a:buNone/>
              <a:defRPr/>
            </a:pPr>
            <a:endParaRPr lang="de-DE" sz="1200" dirty="0"/>
          </a:p>
          <a:p>
            <a:pPr marL="0" indent="0">
              <a:lnSpc>
                <a:spcPct val="100000"/>
              </a:lnSpc>
              <a:buNone/>
              <a:defRPr/>
            </a:pPr>
            <a:r>
              <a:rPr lang="de-DE" sz="1200" dirty="0"/>
              <a:t>Tagestemperaturen &lt; 15°C während der reproduktiven Wachstumsphase (Blüten- und Hülsenansatz)</a:t>
            </a:r>
          </a:p>
          <a:p>
            <a:pPr marL="0" indent="0">
              <a:lnSpc>
                <a:spcPct val="100000"/>
              </a:lnSpc>
              <a:buNone/>
              <a:defRPr/>
            </a:pPr>
            <a:r>
              <a:rPr lang="de-DE" sz="1200" dirty="0">
                <a:sym typeface="Wingdings" panose="05000000000000000000" pitchFamily="2" charset="2"/>
              </a:rPr>
              <a:t> Pollen nicht überlebensfähig, keine Hülsenentwicklung</a:t>
            </a:r>
            <a:endParaRPr lang="de-DE" sz="1200" dirty="0"/>
          </a:p>
          <a:p>
            <a:pPr>
              <a:lnSpc>
                <a:spcPct val="100000"/>
              </a:lnSpc>
              <a:buFont typeface="Courier New" panose="02070309020205020404" pitchFamily="49" charset="0"/>
              <a:buNone/>
              <a:defRPr/>
            </a:pPr>
            <a:r>
              <a:rPr lang="de-DE" sz="1200" dirty="0"/>
              <a:t>er sind bindige Lehm-/</a:t>
            </a:r>
            <a:r>
              <a:rPr lang="de-DE" sz="1200" dirty="0" err="1"/>
              <a:t>Tonböden</a:t>
            </a:r>
            <a:r>
              <a:rPr lang="de-DE" sz="1200" dirty="0"/>
              <a:t> eher ungünstig, besser kalkreiche, sandige Böden</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Frostempfindlichkeit: leichte Fröste können beim Auflaufen ausgehalten werden, zur Blüte ist Frost jedoch kritisch</a:t>
            </a:r>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10</a:t>
            </a:fld>
            <a:endParaRPr lang="de-DE"/>
          </a:p>
        </p:txBody>
      </p:sp>
    </p:spTree>
    <p:extLst>
      <p:ext uri="{BB962C8B-B14F-4D97-AF65-F5344CB8AC3E}">
        <p14:creationId xmlns:p14="http://schemas.microsoft.com/office/powerpoint/2010/main" val="28937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Fotos: LLH (Weizen), </a:t>
            </a:r>
          </a:p>
          <a:p>
            <a:pPr>
              <a:defRPr/>
            </a:pPr>
            <a:r>
              <a:rPr lang="de-DE" dirty="0"/>
              <a:t>Raps: https://pixabay.com/de/photos/korn-weizen-kornfeld-getreide-feld-4266938/ (04.11.21)</a:t>
            </a:r>
          </a:p>
          <a:p>
            <a:pPr>
              <a:defRPr/>
            </a:pPr>
            <a:r>
              <a:rPr lang="de-DE" dirty="0"/>
              <a:t>Gerste: https://pixabay.com/de/photos/gerste-gerstenfeld-getreide-5283944/ (04.11.21)</a:t>
            </a:r>
          </a:p>
          <a:p>
            <a:pPr>
              <a:defRPr/>
            </a:pPr>
            <a:endParaRPr lang="de-DE" dirty="0"/>
          </a:p>
          <a:p>
            <a:pPr>
              <a:defRPr/>
            </a:pPr>
            <a:r>
              <a:rPr lang="de-DE" dirty="0"/>
              <a:t>Diese Fruchtfolge, v.a. mit Silomais und ohne Zwischenfrüchte, hat eine stark humuszehrende Wirkung. Dies wirkt sich unmittelbar auf den Boden und das Bodenleben aus. </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11</a:t>
            </a:fld>
            <a:endParaRPr lang="de-DE"/>
          </a:p>
        </p:txBody>
      </p:sp>
    </p:spTree>
    <p:extLst>
      <p:ext uri="{BB962C8B-B14F-4D97-AF65-F5344CB8AC3E}">
        <p14:creationId xmlns:p14="http://schemas.microsoft.com/office/powerpoint/2010/main" val="561696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Fotos: LLH (Weizen, </a:t>
            </a:r>
            <a:r>
              <a:rPr lang="de-DE" dirty="0" err="1"/>
              <a:t>Phacelia</a:t>
            </a:r>
            <a:r>
              <a:rPr lang="de-DE" dirty="0"/>
              <a:t>, Roggen), </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err="1"/>
              <a:t>Pixabay</a:t>
            </a:r>
            <a:r>
              <a:rPr lang="de-DE" dirty="0"/>
              <a:t>: Raps: https://pixabay.com/de/photos/korn-weizen-kornfeld-getreide-feld-4266938/ (04.11.21)</a:t>
            </a:r>
          </a:p>
          <a:p>
            <a:pPr>
              <a:defRPr/>
            </a:pPr>
            <a:r>
              <a:rPr lang="de-DE" dirty="0"/>
              <a:t>Gerste: https://pixabay.com/de/photos/getreide-getreidefeld-feld-%c3%a4hren-2436793/ (04.11.21)</a:t>
            </a:r>
          </a:p>
          <a:p>
            <a:pPr>
              <a:defRPr/>
            </a:pPr>
            <a:endParaRPr lang="de-DE" dirty="0"/>
          </a:p>
          <a:p>
            <a:pPr>
              <a:defRPr/>
            </a:pPr>
            <a:r>
              <a:rPr lang="de-DE" dirty="0"/>
              <a:t>Kichererbsen: Da diese nicht selbstverträglich sind, sollte eine Anbaupause von 5-6 Jahren eingehalten werden. </a:t>
            </a:r>
          </a:p>
          <a:p>
            <a:pPr>
              <a:defRPr/>
            </a:pPr>
            <a:endParaRPr lang="de-DE" dirty="0"/>
          </a:p>
          <a:p>
            <a:pPr>
              <a:defRPr/>
            </a:pPr>
            <a:r>
              <a:rPr lang="de-DE" dirty="0"/>
              <a:t>Ideal wäre hier z.B. auch eine Untersaat in Weizen, die nach der Haupternte ihr Hauptwachstum hat und ggf. auch zu Futterzwecken eingesetzt werden kann.</a:t>
            </a:r>
          </a:p>
          <a:p>
            <a:pPr>
              <a:defRPr/>
            </a:pPr>
            <a:r>
              <a:rPr lang="de-DE" dirty="0"/>
              <a:t>Überlegenswert ist auch, das Ackerfutter als Untersaat in die Gerste mit einzusäen (Einsaat in das Wintergetreide im April/Mai, mit dem letzten Striegeln leicht einarbeiten). Vorteile hat dies v.a. in Gegenden mit trockenen Sommern, in denen die Blanksaat nach dem Drusch des Getreides Schwierigkeiten bekommen kann. Disteln werden durch mehrjähriges Ackerfutter gut unterdrückt. Nicht so bei Ampfer, der nach der Getreideernte bekämpft werden muss.</a:t>
            </a:r>
          </a:p>
          <a:p>
            <a:pPr>
              <a:defRPr/>
            </a:pPr>
            <a:r>
              <a:rPr lang="de-DE" dirty="0"/>
              <a:t>10-jährige LfL-Versuche haben keine negativen Auswirkungen der Untersaat auf die Getreidekornerträge aufzeigen können, wenn diese im Frühjahr ausgebracht wurden. Untersaataussaaten mit der Getreideaussaat reduzierten die Kornerträge um 10%, da die Konkurrenz beim Auflaufen zu groß war (Bioland, 04/2018)</a:t>
            </a:r>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12</a:t>
            </a:fld>
            <a:endParaRPr lang="de-DE"/>
          </a:p>
        </p:txBody>
      </p:sp>
    </p:spTree>
    <p:extLst>
      <p:ext uri="{BB962C8B-B14F-4D97-AF65-F5344CB8AC3E}">
        <p14:creationId xmlns:p14="http://schemas.microsoft.com/office/powerpoint/2010/main" val="1877512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Kichererbsen, https://cdn.pixabay.com/photo/2017/08/28/13/10/chickpeas-2689498__340.jpg, heruntergeladen, 23.07.21</a:t>
            </a:r>
          </a:p>
          <a:p>
            <a:endParaRPr lang="de-DE" dirty="0"/>
          </a:p>
          <a:p>
            <a:endParaRPr lang="de-DE" dirty="0"/>
          </a:p>
          <a:p>
            <a:r>
              <a:rPr lang="de-DE" dirty="0"/>
              <a:t>Herzlichen Dank für die Aufmerksamkeit – für Fragen zur Verfügung stehen.</a:t>
            </a:r>
          </a:p>
          <a:p>
            <a:r>
              <a:rPr lang="de-DE" dirty="0"/>
              <a:t>-&gt; Weiterleitung an den nächsten Redner</a:t>
            </a:r>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13</a:t>
            </a:fld>
            <a:endParaRPr lang="de-DE"/>
          </a:p>
        </p:txBody>
      </p:sp>
    </p:spTree>
    <p:extLst>
      <p:ext uri="{BB962C8B-B14F-4D97-AF65-F5344CB8AC3E}">
        <p14:creationId xmlns:p14="http://schemas.microsoft.com/office/powerpoint/2010/main" val="183254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Bildquellen: 	Überschwemmte Verkehrsschilder, https://pixabay.com/de/photos/hochwasser-schild-untergang-wasser-392707/ (20.09.21)	Überschwemmte Straße zwischen Äckern (</a:t>
            </a:r>
            <a:r>
              <a:rPr lang="de-DE" dirty="0" err="1"/>
              <a:t>re</a:t>
            </a:r>
            <a:r>
              <a:rPr lang="de-DE" dirty="0"/>
              <a:t> oben), https://pixabay.com/de/photos/%c3%bcberflutet-katastrophe-491245/ (20.09.21)</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	Überschwemmte Straße mit Brücke (</a:t>
            </a:r>
            <a:r>
              <a:rPr lang="de-DE" dirty="0" err="1"/>
              <a:t>re</a:t>
            </a:r>
            <a:r>
              <a:rPr lang="de-DE" dirty="0"/>
              <a:t> unten): https://pixabay.com/de/photos/hochwasser-stra%c3%9fe-gesperrt-schaden-123224/ (20.09.21)</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	Waldbrand (li unten): https://pixabay.com/de/photos/waldbrand-brand-gro%c3%9fbrand-62971/ (20.09.21)</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	Trockenheit (mi unten): https://pixabay.com/de/photos/trockenheit-d%c3%bcrre-risse-trocken-3618653/ (20.09.21)</a:t>
            </a:r>
          </a:p>
          <a:p>
            <a:pPr>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Nicht nur weltweit nehmen die Extremwettersituationen zu – Überschwemmungen, Trockenheit, Hitzeperioden, Starkniederschläge mit verheerenden Folgen für die Bevölkerung sowie auch der Landwirtschaft.</a:t>
            </a:r>
          </a:p>
          <a:p>
            <a:pPr>
              <a:defRPr/>
            </a:pPr>
            <a:endParaRPr lang="de-DE" dirty="0"/>
          </a:p>
          <a:p>
            <a:pPr>
              <a:defRPr/>
            </a:pPr>
            <a:r>
              <a:rPr lang="de-DE" dirty="0"/>
              <a:t>Der Klimawandel – zuletzt erreichten uns jetzt die verheerenden Starkniederschläge und Überschwemmungen in NRW und Rheinland-Pfalz, durch die nicht nur Ernten vernichtet wurden, sondern sogar über 100 Menschen ums Leben gekommen sind. </a:t>
            </a:r>
          </a:p>
          <a:p>
            <a:pPr marL="0" marR="0" lvl="0" indent="0" algn="l" defTabSz="914400" eaLnBrk="1" fontAlgn="auto" latinLnBrk="0" hangingPunct="1">
              <a:lnSpc>
                <a:spcPct val="100000"/>
              </a:lnSpc>
              <a:spcBef>
                <a:spcPts val="0"/>
              </a:spcBef>
              <a:spcAft>
                <a:spcPts val="0"/>
              </a:spcAft>
              <a:buClrTx/>
              <a:buSzTx/>
              <a:buFontTx/>
              <a:buNone/>
              <a:tabLst/>
              <a:defRPr/>
            </a:pPr>
            <a:r>
              <a:rPr lang="de-DE" sz="1200" b="0" i="0" dirty="0">
                <a:solidFill>
                  <a:schemeClr val="tx1"/>
                </a:solidFill>
                <a:effectLst/>
                <a:latin typeface="+mn-lt"/>
                <a:ea typeface="+mn-ea"/>
                <a:cs typeface="+mn-cs"/>
              </a:rPr>
              <a:t>Im Juni, traf es den Süden Deutschlands. Ein nahezu „klassisches Gewittergebiet“ mit teilweise Hagel zog in West-Ost-Richtung vom Schwarzwald über Oberschwaben entlang der Grenze zu Österreich über Oberbayern bis nach Neuburg am Inn. Bei den Schadenstrichen waren nahezu alle Kulturen betroffen. Von Gemüse über Obst und Wein bis hin zu den Ackerkulturen waren teils schwerste Schäden zu verzeichnen. Über 60 000 ha Ackerfläche wurden z.T. ganz erheblich bis zum Totalschaden geschädigt.</a:t>
            </a:r>
            <a:endParaRPr lang="de-DE" dirty="0"/>
          </a:p>
          <a:p>
            <a:pPr>
              <a:defRPr/>
            </a:pPr>
            <a:endParaRPr lang="de-DE" dirty="0"/>
          </a:p>
          <a:p>
            <a:pPr>
              <a:defRPr/>
            </a:pPr>
            <a:r>
              <a:rPr lang="de-DE" dirty="0"/>
              <a:t>Die Jahre 2018 und 2020 waren die heißesten Jahre seit Beginn der Temperaturaufzeichnungen in Deutschland, aber auch in Europa waren dies extrem warme und trockene Jahre. In Sibirien wurden noch nie gemessene Temperaturen von 38°C im Juni gemessen, was grundsätzlich Auswirkungen auf das globale Klima haben kann.</a:t>
            </a:r>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dirty="0"/>
              <a:t>https://de.statista.com/statistik/daten/studie/164050/umfrage/waermste-jahre-in-deutschland-nach-durchschnittstemperatur/#professional</a:t>
            </a:r>
          </a:p>
          <a:p>
            <a:endParaRPr lang="de-DE" dirty="0"/>
          </a:p>
          <a:p>
            <a:r>
              <a:rPr lang="de-DE" dirty="0"/>
              <a:t>Recht beeindruckend ist diese Abbildung: Von den hier abgebildeten 13 wärmsten Jahren in Deutschland seit Wetteraufzeichnungen Ende des 19. </a:t>
            </a:r>
            <a:r>
              <a:rPr lang="de-DE" dirty="0" err="1"/>
              <a:t>Jhdts</a:t>
            </a:r>
            <a:r>
              <a:rPr lang="de-DE" dirty="0"/>
              <a:t>, liegen 11 davon in diesem Jahrhundert, also in den letzten 20 Jahren. Die heißesten Jahre waren 2018 mit 10,5 bzw. 2020 mit 10,4°C. und in diesen 13 heißen Jahren ist die Temperatur bereits um 0,9°C angestiegen. </a:t>
            </a:r>
          </a:p>
          <a:p>
            <a:r>
              <a:rPr lang="de-DE" dirty="0"/>
              <a:t>Steigende Temperaturen und somit erhöhte Verdunstungsraten in Verbindung mit den projizierten zunehmenden </a:t>
            </a:r>
            <a:r>
              <a:rPr lang="de-DE" dirty="0" err="1"/>
              <a:t>Sommertrockenheiten</a:t>
            </a:r>
            <a:r>
              <a:rPr lang="de-DE" dirty="0"/>
              <a:t> steigt hier das Risiko für Trockenstress bei den Pflanzen an.</a:t>
            </a:r>
          </a:p>
          <a:p>
            <a:endParaRPr lang="de-DE" dirty="0"/>
          </a:p>
          <a:p>
            <a:endParaRPr lang="de-DE" dirty="0"/>
          </a:p>
        </p:txBody>
      </p:sp>
    </p:spTree>
    <p:extLst>
      <p:ext uri="{BB962C8B-B14F-4D97-AF65-F5344CB8AC3E}">
        <p14:creationId xmlns:p14="http://schemas.microsoft.com/office/powerpoint/2010/main" val="2955011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b="0" i="0" dirty="0"/>
              <a:t>Mit was wir also künftig vermehrt rechnen müssen, sind ….</a:t>
            </a:r>
          </a:p>
          <a:p>
            <a:pPr marL="0" marR="0" lvl="0" indent="0" algn="l" defTabSz="914400" eaLnBrk="1" fontAlgn="auto" latinLnBrk="0" hangingPunct="1">
              <a:lnSpc>
                <a:spcPct val="100000"/>
              </a:lnSpc>
              <a:spcBef>
                <a:spcPts val="0"/>
              </a:spcBef>
              <a:spcAft>
                <a:spcPts val="0"/>
              </a:spcAft>
              <a:buClrTx/>
              <a:buSzTx/>
              <a:buFontTx/>
              <a:buNone/>
              <a:tabLst/>
              <a:defRPr/>
            </a:pPr>
            <a:endParaRPr lang="de-DE" b="1" i="0" dirty="0"/>
          </a:p>
          <a:p>
            <a:pPr marL="0" marR="0" lvl="0" indent="0" algn="l" defTabSz="914400" eaLnBrk="1" fontAlgn="auto" latinLnBrk="0" hangingPunct="1">
              <a:lnSpc>
                <a:spcPct val="100000"/>
              </a:lnSpc>
              <a:spcBef>
                <a:spcPts val="0"/>
              </a:spcBef>
              <a:spcAft>
                <a:spcPts val="0"/>
              </a:spcAft>
              <a:buClrTx/>
              <a:buSzTx/>
              <a:buFontTx/>
              <a:buNone/>
              <a:tabLst/>
              <a:defRPr/>
            </a:pPr>
            <a:r>
              <a:rPr lang="de-DE" b="1" i="0" dirty="0"/>
              <a:t>Starke Schwankungen</a:t>
            </a:r>
            <a:r>
              <a:rPr lang="de-DE" i="0" dirty="0"/>
              <a:t>: Die LW musste immer schon mit unberechenbaren Wetterverhältnissen von Jahr zu Jahr rechnen, doch die Extreme nehmen zu. „Festgefahrene“ Wetterlagen wie z.B. lange Hitze-/Kälteperioden durch den veränderten Jetstream, bedingt u.a. durch geringere Temperaturunterschiede zu den Polen.</a:t>
            </a:r>
          </a:p>
          <a:p>
            <a:pPr marL="0" marR="0" lvl="0" indent="0" algn="l" defTabSz="914400" eaLnBrk="1" fontAlgn="auto" latinLnBrk="0" hangingPunct="1">
              <a:lnSpc>
                <a:spcPct val="100000"/>
              </a:lnSpc>
              <a:spcBef>
                <a:spcPts val="0"/>
              </a:spcBef>
              <a:spcAft>
                <a:spcPts val="0"/>
              </a:spcAft>
              <a:buClrTx/>
              <a:buSzTx/>
              <a:buFontTx/>
              <a:buNone/>
              <a:tabLst/>
              <a:defRPr/>
            </a:pPr>
            <a:r>
              <a:rPr lang="de-DE" i="0" dirty="0"/>
              <a:t>Projektionen für Temperaturentwicklungen sind sehr zufriedenstellen. Hier </a:t>
            </a:r>
            <a:r>
              <a:rPr lang="de-DE" dirty="0"/>
              <a:t>passen die gemessenen und die für die Zukunft errechneten Werte anhand zugrundeliegender Klimaszenarien vorwiegend zusammen.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algn="just">
              <a:lnSpc>
                <a:spcPct val="113999"/>
              </a:lnSpc>
              <a:buFont typeface="Arial"/>
              <a:buNone/>
              <a:defRPr/>
            </a:pPr>
            <a:r>
              <a:rPr lang="de-DE" b="1" dirty="0">
                <a:cs typeface="+mn-cs"/>
              </a:rPr>
              <a:t>Anstieg der Temperaturen </a:t>
            </a:r>
            <a:r>
              <a:rPr lang="de-DE" dirty="0">
                <a:cs typeface="+mn-cs"/>
              </a:rPr>
              <a:t>- weniger in den Bergregionen als im Flachland. Durchschnittliche Temperaturen nehmen v.a. im Herbst/Winter zu</a:t>
            </a:r>
            <a:endParaRPr lang="de-DE" dirty="0"/>
          </a:p>
          <a:p>
            <a:pPr algn="just">
              <a:lnSpc>
                <a:spcPct val="113999"/>
              </a:lnSpc>
              <a:buFont typeface="Arial"/>
              <a:buChar char="•"/>
              <a:defRPr/>
            </a:pPr>
            <a:r>
              <a:rPr lang="de-DE" dirty="0">
                <a:cs typeface="+mn-cs"/>
              </a:rPr>
              <a:t> Anstieg der durchschnittlichen Jahrestemperaturen – in Deutschland haben wir bereits einen Anstieg von 1,5°C bei der Jahresdurchschnittstemperatur erreicht (seit 1880)!</a:t>
            </a:r>
          </a:p>
          <a:p>
            <a:pPr algn="just">
              <a:lnSpc>
                <a:spcPct val="113999"/>
              </a:lnSpc>
              <a:buFont typeface="Arial"/>
              <a:buChar char="•"/>
              <a:defRPr/>
            </a:pPr>
            <a:r>
              <a:rPr lang="de-DE" dirty="0">
                <a:cs typeface="+mn-cs"/>
              </a:rPr>
              <a:t>Zunahme der Sommer- (</a:t>
            </a:r>
            <a:r>
              <a:rPr lang="de-DE" dirty="0" err="1">
                <a:cs typeface="+mn-cs"/>
              </a:rPr>
              <a:t>Tmax</a:t>
            </a:r>
            <a:r>
              <a:rPr lang="de-DE" dirty="0">
                <a:cs typeface="+mn-cs"/>
              </a:rPr>
              <a:t> &gt;25°C) und Hitzetage (</a:t>
            </a:r>
            <a:r>
              <a:rPr lang="de-DE" dirty="0" err="1">
                <a:cs typeface="+mn-cs"/>
              </a:rPr>
              <a:t>Tmax</a:t>
            </a:r>
            <a:r>
              <a:rPr lang="de-DE" dirty="0">
                <a:cs typeface="+mn-cs"/>
              </a:rPr>
              <a:t> &gt;30°C)</a:t>
            </a:r>
          </a:p>
          <a:p>
            <a:pPr marL="0" marR="0" lvl="0" indent="0" algn="just" defTabSz="914400" eaLnBrk="1" fontAlgn="auto" latinLnBrk="0" hangingPunct="1">
              <a:lnSpc>
                <a:spcPct val="113999"/>
              </a:lnSpc>
              <a:spcBef>
                <a:spcPts val="0"/>
              </a:spcBef>
              <a:spcAft>
                <a:spcPts val="0"/>
              </a:spcAft>
              <a:buClrTx/>
              <a:buSzTx/>
              <a:buFont typeface="Arial"/>
              <a:buChar char="•"/>
              <a:tabLst/>
              <a:defRPr/>
            </a:pPr>
            <a:r>
              <a:rPr lang="de-DE" dirty="0">
                <a:latin typeface="Arial"/>
              </a:rPr>
              <a:t> Im letzten Viertel dieses </a:t>
            </a:r>
            <a:r>
              <a:rPr lang="de-DE" dirty="0" err="1">
                <a:latin typeface="Arial"/>
              </a:rPr>
              <a:t>Jhdts</a:t>
            </a:r>
            <a:r>
              <a:rPr lang="de-DE" dirty="0">
                <a:latin typeface="Arial"/>
              </a:rPr>
              <a:t>. können die Werte nochmals stark ansteigen auf bis zu 60 Tagen und mehr im Vergleich zum Zeitraum 1971-2000. Dies bedeutet bis zu einer Verdreifachung der Hitzetage. Die Regionen, die bisher bereits sehr warm sind (Rheingraben, Bodensee, Rhein-Neckar-Region), werden dann besonders unter der Zunahme der Hitzetage leiden. Die Zunahmen werden sich vor allem im Flachland verstärkt auftreten.</a:t>
            </a:r>
            <a:endParaRPr lang="de-DE" dirty="0"/>
          </a:p>
          <a:p>
            <a:pPr algn="just">
              <a:lnSpc>
                <a:spcPct val="113999"/>
              </a:lnSpc>
              <a:buFont typeface="Arial"/>
              <a:buChar char="•"/>
              <a:defRPr/>
            </a:pPr>
            <a:endParaRPr lang="de-DE" dirty="0">
              <a:cs typeface="+mn-cs"/>
            </a:endParaRPr>
          </a:p>
          <a:p>
            <a:pPr marL="342900" indent="-342900">
              <a:spcAft>
                <a:spcPts val="600"/>
              </a:spcAft>
              <a:defRPr/>
            </a:pPr>
            <a:r>
              <a:rPr lang="de-DE" sz="1200" b="0" i="0" dirty="0">
                <a:solidFill>
                  <a:schemeClr val="tx1"/>
                </a:solidFill>
                <a:effectLst/>
                <a:latin typeface="+mn-lt"/>
                <a:ea typeface="+mn-ea"/>
                <a:cs typeface="+mn-cs"/>
              </a:rPr>
              <a:t>Etwa für den Oberrheingraben bei Karlsruhe lasse sich schon heute projizieren, dass sich dort bis zur Mitte des Jahrhunderts die Zahl der heißen Tage im Vergleich zum Zeitraum von 1970 bis 2000 etwa verdoppeln werde (Daniela Jacob, Meteorologin und Direktorin des German Institute </a:t>
            </a:r>
            <a:r>
              <a:rPr lang="de-DE" sz="1200" b="0" i="0" dirty="0" err="1">
                <a:solidFill>
                  <a:schemeClr val="tx1"/>
                </a:solidFill>
                <a:effectLst/>
                <a:latin typeface="+mn-lt"/>
                <a:ea typeface="+mn-ea"/>
                <a:cs typeface="+mn-cs"/>
              </a:rPr>
              <a:t>for</a:t>
            </a:r>
            <a:r>
              <a:rPr lang="de-DE" sz="1200" b="0" i="0" dirty="0">
                <a:solidFill>
                  <a:schemeClr val="tx1"/>
                </a:solidFill>
                <a:effectLst/>
                <a:latin typeface="+mn-lt"/>
                <a:ea typeface="+mn-ea"/>
                <a:cs typeface="+mn-cs"/>
              </a:rPr>
              <a:t> Climate Services (</a:t>
            </a:r>
            <a:r>
              <a:rPr lang="de-DE" sz="1200" b="0" i="0" dirty="0" err="1">
                <a:solidFill>
                  <a:schemeClr val="tx1"/>
                </a:solidFill>
                <a:effectLst/>
                <a:latin typeface="+mn-lt"/>
                <a:ea typeface="+mn-ea"/>
                <a:cs typeface="+mn-cs"/>
              </a:rPr>
              <a:t>Gerics</a:t>
            </a:r>
            <a:r>
              <a:rPr lang="de-DE" sz="1200" b="0" i="0" dirty="0">
                <a:solidFill>
                  <a:schemeClr val="tx1"/>
                </a:solidFill>
                <a:effectLst/>
                <a:latin typeface="+mn-lt"/>
                <a:ea typeface="+mn-ea"/>
                <a:cs typeface="+mn-cs"/>
              </a:rPr>
              <a:t>) in Hamburg.</a:t>
            </a:r>
          </a:p>
          <a:p>
            <a:pPr marL="342900" indent="-342900">
              <a:spcAft>
                <a:spcPts val="600"/>
              </a:spcAft>
              <a:defRPr/>
            </a:pPr>
            <a:endParaRPr lang="de-DE" b="1" dirty="0"/>
          </a:p>
          <a:p>
            <a:pPr marL="342900" indent="-342900">
              <a:spcAft>
                <a:spcPts val="600"/>
              </a:spcAft>
              <a:defRPr/>
            </a:pPr>
            <a:r>
              <a:rPr lang="de-DE" b="1" dirty="0"/>
              <a:t>Veränderte Niederschlagsverteilung:</a:t>
            </a:r>
          </a:p>
          <a:p>
            <a:pPr marL="0" indent="0">
              <a:spcAft>
                <a:spcPts val="600"/>
              </a:spcAft>
              <a:buNone/>
              <a:defRPr/>
            </a:pPr>
            <a:endParaRPr lang="de-DE" sz="1000" b="1" dirty="0"/>
          </a:p>
          <a:p>
            <a:pPr lvl="1" indent="-322263">
              <a:spcAft>
                <a:spcPts val="600"/>
              </a:spcAft>
              <a:buFont typeface="Courier New" panose="02070309020205020404" pitchFamily="49" charset="0"/>
              <a:buChar char="o"/>
              <a:defRPr/>
            </a:pPr>
            <a:r>
              <a:rPr lang="de-DE" sz="2800" dirty="0"/>
              <a:t>Tendenz: Mehr Niederschläge im Winter, weniger im Sommer</a:t>
            </a:r>
          </a:p>
          <a:p>
            <a:pPr marL="815975" lvl="1" indent="-457200">
              <a:spcAft>
                <a:spcPts val="600"/>
              </a:spcAft>
              <a:buFont typeface="Courier New" panose="02070309020205020404" pitchFamily="49" charset="0"/>
              <a:buChar char="o"/>
              <a:defRPr/>
            </a:pPr>
            <a:r>
              <a:rPr lang="de-DE" sz="2800" dirty="0"/>
              <a:t>Zunehmend negative klimatische Wasserbilanz im Sommer</a:t>
            </a:r>
          </a:p>
          <a:p>
            <a:pPr marL="1273175" lvl="2" indent="-457200">
              <a:buFont typeface="Courier New" panose="02070309020205020404" pitchFamily="49" charset="0"/>
              <a:buChar char="o"/>
              <a:defRPr/>
            </a:pPr>
            <a:r>
              <a:rPr lang="de-DE" sz="2400" dirty="0"/>
              <a:t>erhöhte Verdunstung durch höhere Temperaturen</a:t>
            </a:r>
          </a:p>
          <a:p>
            <a:pPr marL="1273175" lvl="2" indent="-457200">
              <a:spcAft>
                <a:spcPts val="600"/>
              </a:spcAft>
              <a:buFont typeface="Courier New" panose="02070309020205020404" pitchFamily="49" charset="0"/>
              <a:buChar char="o"/>
              <a:defRPr/>
            </a:pPr>
            <a:r>
              <a:rPr lang="de-DE" sz="2400" dirty="0"/>
              <a:t>geringere Niederschläge</a:t>
            </a:r>
            <a:endParaRPr lang="de-DE" dirty="0"/>
          </a:p>
          <a:p>
            <a:pPr marL="701675" lvl="1" indent="-342900">
              <a:spcAft>
                <a:spcPts val="1800"/>
              </a:spcAft>
              <a:buFont typeface="Courier New"/>
              <a:buChar char="o"/>
              <a:defRPr/>
            </a:pPr>
            <a:r>
              <a:rPr lang="de-DE" sz="2800" dirty="0"/>
              <a:t>Niederschlagsereignisse werden extremer, kleinräumiger</a:t>
            </a:r>
          </a:p>
          <a:p>
            <a:pPr>
              <a:defRPr/>
            </a:pPr>
            <a:endParaRPr lang="de-DE" sz="1200" dirty="0">
              <a:solidFill>
                <a:schemeClr val="tx1"/>
              </a:solidFill>
              <a:latin typeface="+mn-lt"/>
              <a:ea typeface="+mn-ea"/>
              <a:cs typeface="+mn-cs"/>
            </a:endParaRPr>
          </a:p>
          <a:p>
            <a:pPr>
              <a:defRPr/>
            </a:pPr>
            <a:r>
              <a:rPr lang="de-DE" sz="1200" b="1" dirty="0">
                <a:solidFill>
                  <a:schemeClr val="tx1"/>
                </a:solidFill>
                <a:latin typeface="+mn-lt"/>
                <a:ea typeface="+mn-ea"/>
                <a:cs typeface="+mn-cs"/>
              </a:rPr>
              <a:t>Extremwetterlagen </a:t>
            </a:r>
            <a:r>
              <a:rPr lang="de-DE" sz="1200" dirty="0">
                <a:solidFill>
                  <a:schemeClr val="tx1"/>
                </a:solidFill>
                <a:latin typeface="+mn-lt"/>
                <a:ea typeface="+mn-ea"/>
                <a:cs typeface="+mn-cs"/>
              </a:rPr>
              <a:t>wie Hitze, Dürre, Hagel, Stark- &amp; Dauerregen, extreme Fröste und Stürme können der Landwirtschaft binnen Stunden, Tagen oder Wochen extremen Schaden zufügen und vor große Herausforderungen stellen </a:t>
            </a:r>
            <a:endParaRPr lang="de-DE" dirty="0"/>
          </a:p>
          <a:p>
            <a:pPr>
              <a:defRPr/>
            </a:pPr>
            <a:r>
              <a:rPr lang="de-DE" sz="1200" dirty="0">
                <a:solidFill>
                  <a:schemeClr val="tx1"/>
                </a:solidFill>
                <a:latin typeface="+mn-lt"/>
                <a:ea typeface="+mn-ea"/>
                <a:cs typeface="+mn-cs"/>
              </a:rPr>
              <a:t>die Intensität solcher Schadereignisse kann kleinräumig sehr stark variieren und der Einzelfall kann nicht konkret vorhergesagt werden </a:t>
            </a:r>
          </a:p>
          <a:p>
            <a:pPr>
              <a:defRPr/>
            </a:pPr>
            <a:endParaRPr lang="de-DE" sz="1200" dirty="0">
              <a:solidFill>
                <a:schemeClr val="tx1"/>
              </a:solidFill>
              <a:latin typeface="+mn-lt"/>
              <a:ea typeface="+mn-ea"/>
              <a:cs typeface="+mn-cs"/>
            </a:endParaRPr>
          </a:p>
          <a:p>
            <a:pPr marL="342900" indent="-342900">
              <a:lnSpc>
                <a:spcPct val="100000"/>
              </a:lnSpc>
              <a:defRPr/>
            </a:pPr>
            <a:r>
              <a:rPr lang="de-DE" b="1" dirty="0"/>
              <a:t>Verlängerte Vegetationsperiode</a:t>
            </a:r>
            <a:endParaRPr lang="de-DE" dirty="0"/>
          </a:p>
          <a:p>
            <a:pPr marL="815975" lvl="1" indent="-457200">
              <a:spcAft>
                <a:spcPts val="600"/>
              </a:spcAft>
              <a:buFont typeface="Courier New"/>
              <a:buChar char="o"/>
              <a:defRPr/>
            </a:pPr>
            <a:r>
              <a:rPr lang="de-DE" sz="2800" dirty="0"/>
              <a:t>Mildere Herbst / Winter </a:t>
            </a:r>
            <a:endParaRPr lang="de-DE" dirty="0"/>
          </a:p>
          <a:p>
            <a:pPr>
              <a:defRPr/>
            </a:pPr>
            <a:endParaRPr lang="de-DE" dirty="0"/>
          </a:p>
          <a:p>
            <a:pPr marL="358775" lvl="1" indent="0">
              <a:spcAft>
                <a:spcPts val="1800"/>
              </a:spcAft>
              <a:buFont typeface="Courier New"/>
              <a:buNone/>
              <a:defRPr/>
            </a:pPr>
            <a:endParaRPr lang="de-DE" dirty="0"/>
          </a:p>
          <a:p>
            <a:r>
              <a:rPr lang="de-DE" dirty="0"/>
              <a:t>Bei den Niederschlagsprojektionen gibt es große Unterschiede zwischen den Klimamodellen. Die Mehrzahl der Modelle weist auf zunehmende Niederschläge im Winter und abnehmende Niederschläge im Sommerhalbjahr hin. Auch weil die </a:t>
            </a:r>
            <a:r>
              <a:rPr lang="de-DE" dirty="0" err="1"/>
              <a:t>Evapotranspiration</a:t>
            </a:r>
            <a:r>
              <a:rPr lang="de-DE" dirty="0"/>
              <a:t> mit der </a:t>
            </a:r>
            <a:r>
              <a:rPr lang="de-DE" dirty="0" err="1"/>
              <a:t>Luftemperatur</a:t>
            </a:r>
            <a:r>
              <a:rPr lang="de-DE" dirty="0"/>
              <a:t> exponentiell steigt, muss man damit rechnen, dass Trockenperioden in der Vegetationsperiode zunehmen. Die Modelle weisen aber auch darauf hin, dass Starkniederschlagsereignisse in Anzahl und Intensität zunehmen werden. Der Deutsche Wetterdienst schätzt, dass bereits heute Niederschlagsereignisse von 400 mm pro Tag möglich sind, in Zukunft noch mehr. Auch die </a:t>
            </a:r>
            <a:r>
              <a:rPr lang="de-DE" dirty="0" err="1"/>
              <a:t>Häufgkeit</a:t>
            </a:r>
            <a:r>
              <a:rPr lang="de-DE" dirty="0"/>
              <a:t> von Großwetterlagen, die mit Gewitter und Hagel einhergehen, soll eher zunehmen. Anzeichen dafür hatten wir jetzt Ende Juni wieder in Süddeutschland.</a:t>
            </a:r>
          </a:p>
        </p:txBody>
      </p:sp>
    </p:spTree>
    <p:extLst>
      <p:ext uri="{BB962C8B-B14F-4D97-AF65-F5344CB8AC3E}">
        <p14:creationId xmlns:p14="http://schemas.microsoft.com/office/powerpoint/2010/main" val="108519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extLst>
      <p:ext uri="{BB962C8B-B14F-4D97-AF65-F5344CB8AC3E}">
        <p14:creationId xmlns:p14="http://schemas.microsoft.com/office/powerpoint/2010/main" val="479483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Im Ackerbau liegt der Fokus auf der Verbesserung der Bodenstruktur, denn ein gut strukturierter Boden kann (Stark-)Niederschläge gut aufnehmen und die Feuchtigkeit länger im Boden halten, so dass diese den Pflanzen länger (auch bin in die Trockenphasen hinein) zur Verfügung stehen.</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6</a:t>
            </a:fld>
            <a:endParaRPr lang="de-DE"/>
          </a:p>
        </p:txBody>
      </p:sp>
    </p:spTree>
    <p:extLst>
      <p:ext uri="{BB962C8B-B14F-4D97-AF65-F5344CB8AC3E}">
        <p14:creationId xmlns:p14="http://schemas.microsoft.com/office/powerpoint/2010/main" val="2373027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Aft>
                <a:spcPts val="600"/>
              </a:spcAft>
              <a:buFont typeface="Arial" panose="020B0604020202020204" pitchFamily="34" charset="0"/>
              <a:buNone/>
            </a:pPr>
            <a:r>
              <a:rPr lang="de-DE" altLang="de-DE" b="0" dirty="0">
                <a:latin typeface="Arial" panose="020B0604020202020204" pitchFamily="34" charset="0"/>
              </a:rPr>
              <a:t>Bildquelle: Kichererbse, https://cdn.pixabay.com/photo/2021/01/22/06/05/chickpea-5939197__340.jpg, 26.01.21</a:t>
            </a:r>
          </a:p>
          <a:p>
            <a:pPr marL="0" indent="0">
              <a:spcAft>
                <a:spcPts val="600"/>
              </a:spcAft>
              <a:buFont typeface="Arial" panose="020B0604020202020204" pitchFamily="34" charset="0"/>
              <a:buNone/>
            </a:pPr>
            <a:endParaRPr lang="de-DE" altLang="de-DE" b="0" dirty="0">
              <a:latin typeface="Arial" panose="020B0604020202020204" pitchFamily="34" charset="0"/>
            </a:endParaRPr>
          </a:p>
          <a:p>
            <a:pPr marL="0" marR="0" lvl="0" indent="0" algn="l" defTabSz="914400" eaLnBrk="1" fontAlgn="auto" latinLnBrk="0" hangingPunct="1">
              <a:lnSpc>
                <a:spcPct val="100000"/>
              </a:lnSpc>
              <a:spcBef>
                <a:spcPts val="0"/>
              </a:spcBef>
              <a:spcAft>
                <a:spcPts val="600"/>
              </a:spcAft>
              <a:buClrTx/>
              <a:buSzTx/>
              <a:buFont typeface="Arial" panose="020B0604020202020204" pitchFamily="34" charset="0"/>
              <a:buNone/>
              <a:tabLst/>
              <a:defRPr/>
            </a:pPr>
            <a:r>
              <a:rPr lang="de-DE" sz="1200" b="1" dirty="0"/>
              <a:t>Risikostreuung,</a:t>
            </a:r>
            <a:r>
              <a:rPr lang="de-DE" sz="1200" dirty="0"/>
              <a:t> bedeutet, nicht nur auf 1 Pferd zu setzen, sondern durch den Anbau verschiedener Kulturen das Anbau- und Ertragsrisiko zu verteilen. Wir setzen dabei dann zwar nicht auf Höchsterträge von einem oder zwei Kulturen, sondern auf lange Frist hingesehen einen stabilen, langjährigen Ertrag vieler verschiedener Kulturen. Aber auch weitere Einkommensstandbeine wie Direktvermarktung, PV, Lernort Bauernhof… zählen dazu.</a:t>
            </a:r>
          </a:p>
          <a:p>
            <a:pPr marL="0" indent="0">
              <a:spcAft>
                <a:spcPts val="600"/>
              </a:spcAft>
              <a:buFont typeface="Arial" panose="020B0604020202020204" pitchFamily="34" charset="0"/>
              <a:buNone/>
            </a:pPr>
            <a:endParaRPr lang="de-DE" altLang="de-DE" b="0" dirty="0">
              <a:latin typeface="Arial" panose="020B0604020202020204" pitchFamily="34" charset="0"/>
            </a:endParaRPr>
          </a:p>
          <a:p>
            <a:pPr marL="171450" indent="-171450">
              <a:spcAft>
                <a:spcPts val="600"/>
              </a:spcAft>
              <a:buFont typeface="Arial" panose="020B0604020202020204" pitchFamily="34" charset="0"/>
              <a:buChar char="•"/>
            </a:pPr>
            <a:endParaRPr lang="de-DE" altLang="de-DE" b="0" dirty="0">
              <a:latin typeface="Arial" panose="020B0604020202020204" pitchFamily="34" charset="0"/>
            </a:endParaRPr>
          </a:p>
          <a:p>
            <a:pPr marL="171450" indent="-171450">
              <a:spcAft>
                <a:spcPts val="600"/>
              </a:spcAft>
              <a:buFont typeface="Arial" panose="020B0604020202020204" pitchFamily="34" charset="0"/>
              <a:buChar char="•"/>
            </a:pPr>
            <a:r>
              <a:rPr lang="de-DE" altLang="de-DE" b="0" dirty="0">
                <a:latin typeface="Arial" panose="020B0604020202020204" pitchFamily="34" charset="0"/>
              </a:rPr>
              <a:t>Vielseitige FF</a:t>
            </a:r>
            <a:r>
              <a:rPr lang="de-DE" altLang="de-DE" dirty="0">
                <a:latin typeface="Arial" panose="020B0604020202020204" pitchFamily="34" charset="0"/>
              </a:rPr>
              <a:t>: Abwechslung von Blatt- und Halmfrüchten, von Winter- und Sommerkulturen; möglichst mit Leguminosen, ausreichende FF-</a:t>
            </a:r>
            <a:r>
              <a:rPr lang="de-DE" altLang="de-DE" dirty="0" err="1">
                <a:latin typeface="Arial" panose="020B0604020202020204" pitchFamily="34" charset="0"/>
              </a:rPr>
              <a:t>Abstände</a:t>
            </a:r>
            <a:r>
              <a:rPr lang="de-DE" sz="1200" kern="1200" dirty="0" err="1">
                <a:solidFill>
                  <a:schemeClr val="tx1"/>
                </a:solidFill>
                <a:effectLst/>
                <a:latin typeface="Arial" panose="020B0604020202020204" pitchFamily="34" charset="0"/>
                <a:ea typeface="ＭＳ Ｐゴシック" charset="0"/>
                <a:cs typeface="ＭＳ Ｐゴシック" charset="0"/>
              </a:rPr>
              <a:t>Eine</a:t>
            </a:r>
            <a:r>
              <a:rPr lang="de-DE" sz="1200" kern="1200" dirty="0">
                <a:solidFill>
                  <a:schemeClr val="tx1"/>
                </a:solidFill>
                <a:effectLst/>
                <a:latin typeface="Arial" panose="020B0604020202020204" pitchFamily="34" charset="0"/>
                <a:ea typeface="ＭＳ Ｐゴシック" charset="0"/>
                <a:cs typeface="ＭＳ Ｐゴシック" charset="0"/>
              </a:rPr>
              <a:t> weitere, sehr effektive Möglichkeit zur Aufbesserung defizitärer Humusbilanzen: Integration einer Zweitfrucht in Form der Zwischenfrucht, da die bestehenden Fruchtfolgen hierzu nicht verändert oder angepasst werden müssen. So können durch den Anbau von Zwischenfrüchten z. B. in Form der Untersaat in Energiefruchtfolgen mit hohen Maisanteilen ungünstige Humusbilanzen soweit aufgebessert werden, dass ausgeglichene Salden auf Dauer gewährleistet </a:t>
            </a:r>
            <a:r>
              <a:rPr lang="de-DE" sz="1200" kern="1200" dirty="0" err="1">
                <a:solidFill>
                  <a:schemeClr val="tx1"/>
                </a:solidFill>
                <a:effectLst/>
                <a:latin typeface="Arial" panose="020B0604020202020204" pitchFamily="34" charset="0"/>
                <a:ea typeface="ＭＳ Ｐゴシック" charset="0"/>
                <a:cs typeface="ＭＳ Ｐゴシック" charset="0"/>
              </a:rPr>
              <a:t>werden.Stark</a:t>
            </a:r>
            <a:r>
              <a:rPr lang="de-DE" sz="1200" kern="1200" dirty="0">
                <a:solidFill>
                  <a:schemeClr val="tx1"/>
                </a:solidFill>
                <a:effectLst/>
                <a:latin typeface="Arial" panose="020B0604020202020204" pitchFamily="34" charset="0"/>
                <a:ea typeface="ＭＳ Ｐゴシック" charset="0"/>
                <a:cs typeface="ＭＳ Ｐゴシック" charset="0"/>
              </a:rPr>
              <a:t> mit organischer Substanz unterversorgte Fruchtfolgen beruhen oft auf dem Anbau weniger Fruchtarten, die zudem aus dem Spektrum stark humuszehrender Arten stammen. Hierbei können ausgeglichene Humussalden oft nur noch erreicht werden, wenn die z. T. sehr verarmten und einseitigen Anbausequenzen durch Fruchtarten aufgelockert und ergänzt werden, die selber bereits durch eine deutlich positive Humuswirkung gekennzeichnet sind (</a:t>
            </a:r>
            <a:r>
              <a:rPr lang="de-DE" sz="1200" kern="1200" dirty="0" err="1">
                <a:solidFill>
                  <a:schemeClr val="tx1"/>
                </a:solidFill>
                <a:effectLst/>
                <a:latin typeface="Arial" panose="020B0604020202020204" pitchFamily="34" charset="0"/>
                <a:ea typeface="ＭＳ Ｐゴシック" charset="0"/>
                <a:cs typeface="ＭＳ Ｐゴシック" charset="0"/>
              </a:rPr>
              <a:t>Humusmehrer</a:t>
            </a:r>
            <a:r>
              <a:rPr lang="de-DE" sz="1200" kern="1200" dirty="0">
                <a:solidFill>
                  <a:schemeClr val="tx1"/>
                </a:solidFill>
                <a:effectLst/>
                <a:latin typeface="Arial" panose="020B0604020202020204" pitchFamily="34" charset="0"/>
                <a:ea typeface="ＭＳ Ｐゴシック" charset="0"/>
                <a:cs typeface="ＭＳ Ｐゴシック" charset="0"/>
              </a:rPr>
              <a:t>). Es sollte darauf geachtet werden, dass die Anbausequenzen möglichst auf jedem Ackerschlag ein Minimum von 3 Fruchtarten nicht unterscheiten und mindestens eine Art dem Spektrum der </a:t>
            </a:r>
            <a:r>
              <a:rPr lang="de-DE" sz="1200" kern="1200" dirty="0" err="1">
                <a:solidFill>
                  <a:schemeClr val="tx1"/>
                </a:solidFill>
                <a:effectLst/>
                <a:latin typeface="Arial" panose="020B0604020202020204" pitchFamily="34" charset="0"/>
                <a:ea typeface="ＭＳ Ｐゴシック" charset="0"/>
                <a:cs typeface="ＭＳ Ｐゴシック" charset="0"/>
              </a:rPr>
              <a:t>Humusmehrer</a:t>
            </a:r>
            <a:r>
              <a:rPr lang="de-DE" sz="1200" kern="1200" dirty="0">
                <a:solidFill>
                  <a:schemeClr val="tx1"/>
                </a:solidFill>
                <a:effectLst/>
                <a:latin typeface="Arial" panose="020B0604020202020204" pitchFamily="34" charset="0"/>
                <a:ea typeface="ＭＳ Ｐゴシック" charset="0"/>
                <a:cs typeface="ＭＳ Ｐゴシック" charset="0"/>
              </a:rPr>
              <a:t> zuzuordnen ist</a:t>
            </a:r>
          </a:p>
          <a:p>
            <a:pPr marL="171450" indent="-171450">
              <a:spcAft>
                <a:spcPts val="600"/>
              </a:spcAft>
              <a:buFont typeface="Arial" panose="020B0604020202020204" pitchFamily="34" charset="0"/>
              <a:buChar char="•"/>
            </a:pPr>
            <a:r>
              <a:rPr lang="de-DE" sz="1200" kern="1200" dirty="0">
                <a:solidFill>
                  <a:schemeClr val="tx1"/>
                </a:solidFill>
                <a:effectLst/>
                <a:latin typeface="Arial" panose="020B0604020202020204" pitchFamily="34" charset="0"/>
                <a:ea typeface="ＭＳ Ｐゴシック" charset="0"/>
                <a:cs typeface="ＭＳ Ｐゴシック" charset="0"/>
              </a:rPr>
              <a:t>Anbau neuer Kulturen: hitze-/trockentolerantere Kulturen wie Soja, Sonnenblume, Kichererbsen, Quinoa usw. – je nach Standort</a:t>
            </a:r>
          </a:p>
          <a:p>
            <a:pPr marL="171450" indent="-171450">
              <a:spcAft>
                <a:spcPts val="600"/>
              </a:spcAft>
              <a:buFont typeface="Arial" panose="020B0604020202020204" pitchFamily="34" charset="0"/>
              <a:buChar char="•"/>
            </a:pPr>
            <a:r>
              <a:rPr lang="de-DE" sz="1200" kern="1200" dirty="0">
                <a:solidFill>
                  <a:schemeClr val="tx1"/>
                </a:solidFill>
                <a:effectLst/>
                <a:latin typeface="Arial" panose="020B0604020202020204" pitchFamily="34" charset="0"/>
                <a:ea typeface="ＭＳ Ｐゴシック" charset="0"/>
                <a:cs typeface="ＭＳ Ｐゴシック" charset="0"/>
              </a:rPr>
              <a:t>Gemengeanbau: unterschiedliche Kulturen haben unterschiedliche Ansprüche an Nährstoffe, Temperaturen, Wasser, Krankheiten, Schädlinge usw. – können sich ergänzen bzw. einen Totalausfall verhindern, wenn die Bedingungen für eine Art sehr ungünstig war, kann der Gemengepartner dies idealerweise abschwächen</a:t>
            </a:r>
          </a:p>
          <a:p>
            <a:pPr marL="171450" indent="-171450">
              <a:spcAft>
                <a:spcPts val="600"/>
              </a:spcAft>
              <a:buFont typeface="Arial" panose="020B0604020202020204" pitchFamily="34" charset="0"/>
              <a:buChar char="•"/>
            </a:pPr>
            <a:r>
              <a:rPr lang="de-DE" sz="1200" kern="1200" dirty="0">
                <a:solidFill>
                  <a:schemeClr val="tx1"/>
                </a:solidFill>
                <a:effectLst/>
                <a:latin typeface="Arial" panose="020B0604020202020204" pitchFamily="34" charset="0"/>
                <a:ea typeface="ＭＳ Ｐゴシック" charset="0"/>
                <a:cs typeface="ＭＳ Ｐゴシック" charset="0"/>
              </a:rPr>
              <a:t>Unterschiedliche Sorten: ähnlich wie beim Gemengeanbau können hier verschiedene Sorten auf die klimatischen Bedingungen unterschiedlich reagieren (z.B. Anbau auch trocken-/hitzetoleranterer Sorten</a:t>
            </a:r>
            <a:r>
              <a:rPr lang="de-DE" altLang="de-DE" sz="1200" kern="1200" dirty="0">
                <a:solidFill>
                  <a:schemeClr val="tx1"/>
                </a:solidFill>
                <a:effectLst/>
                <a:latin typeface="Arial" panose="020B0604020202020204" pitchFamily="34" charset="0"/>
                <a:ea typeface="ＭＳ Ｐゴシック" charset="0"/>
              </a:rPr>
              <a:t> z.B. Frühe WW-Sorte, begrannt „Sacramento“: </a:t>
            </a:r>
            <a:r>
              <a:rPr lang="de-DE" dirty="0" err="1"/>
              <a:t>Grannenweizen</a:t>
            </a:r>
            <a:r>
              <a:rPr lang="de-DE" dirty="0"/>
              <a:t> mit enormem Ertragspotential und sehr geringe Anfälligkeit gegenüber Gelb- und Braunrost. Frühe, kurze Sorte mit geringer Lagerneigung.)</a:t>
            </a:r>
          </a:p>
          <a:p>
            <a:pPr marL="171450" indent="-171450">
              <a:spcAft>
                <a:spcPts val="600"/>
              </a:spcAft>
              <a:buFont typeface="Arial" panose="020B0604020202020204" pitchFamily="34" charset="0"/>
              <a:buChar char="•"/>
            </a:pPr>
            <a:r>
              <a:rPr lang="de-DE" dirty="0"/>
              <a:t>Winter-statt Sommerkulturen: Winterkulturen können die Wasservorräte im Frühjahr besser nutzen durch ihren Entwicklungsvorsprung und können dadurch früher geerntet werden und entgehen so ggf. der großen Sommerhitze/-trockenheit. Jedoch auf ausreichend Sommerungen in der gesamten Fruchtfolge achten</a:t>
            </a:r>
          </a:p>
          <a:p>
            <a:pPr marL="171450" indent="-171450">
              <a:buFont typeface="Arial" panose="020B0604020202020204" pitchFamily="34" charset="0"/>
              <a:buChar char="•"/>
            </a:pPr>
            <a:r>
              <a:rPr lang="de-DE" dirty="0"/>
              <a:t>Weitere Einkommensstandbeine wie Direktvermarktung, Übernachtungen, Photovoltaik, Führungen usw. können ggf. Ertragsausfälle teilweise kompensieren.</a:t>
            </a:r>
          </a:p>
          <a:p>
            <a:pPr marL="0" indent="0">
              <a:buFont typeface="Arial" panose="020B0604020202020204" pitchFamily="34" charset="0"/>
              <a:buNone/>
            </a:pPr>
            <a:endParaRPr lang="de-DE" dirty="0"/>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7</a:t>
            </a:fld>
            <a:endParaRPr lang="de-DE"/>
          </a:p>
        </p:txBody>
      </p:sp>
    </p:spTree>
    <p:extLst>
      <p:ext uri="{BB962C8B-B14F-4D97-AF65-F5344CB8AC3E}">
        <p14:creationId xmlns:p14="http://schemas.microsoft.com/office/powerpoint/2010/main" val="1633855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8</a:t>
            </a:fld>
            <a:endParaRPr lang="de-DE"/>
          </a:p>
        </p:txBody>
      </p:sp>
    </p:spTree>
    <p:extLst>
      <p:ext uri="{BB962C8B-B14F-4D97-AF65-F5344CB8AC3E}">
        <p14:creationId xmlns:p14="http://schemas.microsoft.com/office/powerpoint/2010/main" val="3496495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Alle Fotos: LLH</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9</a:t>
            </a:fld>
            <a:endParaRPr lang="de-DE"/>
          </a:p>
        </p:txBody>
      </p:sp>
    </p:spTree>
    <p:extLst>
      <p:ext uri="{BB962C8B-B14F-4D97-AF65-F5344CB8AC3E}">
        <p14:creationId xmlns:p14="http://schemas.microsoft.com/office/powerpoint/2010/main" val="708101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cxnSp>
        <p:nvCxnSpPr>
          <p:cNvPr id="4" name="Gerader Verbinder 2"/>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Inhaltsplatzhalter 3"/>
          <p:cNvPicPr>
            <a:picLocks noChangeAspect="1"/>
          </p:cNvPicPr>
          <p:nvPr userDrawn="1"/>
        </p:nvPicPr>
        <p:blipFill>
          <a:blip r:embed="rId8"/>
          <a:stretch/>
        </p:blipFill>
        <p:spPr bwMode="auto">
          <a:xfrm>
            <a:off x="147144" y="6406160"/>
            <a:ext cx="1090626" cy="380472"/>
          </a:xfrm>
          <a:prstGeom prst="rect">
            <a:avLst/>
          </a:prstGeom>
        </p:spPr>
      </p:pic>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Klimawandelanpassung - Kichererbsenanbau</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186636"/>
            <a:ext cx="9144000" cy="2233042"/>
          </a:xfrm>
        </p:spPr>
        <p:txBody>
          <a:bodyPr>
            <a:noAutofit/>
          </a:bodyPr>
          <a:lstStyle/>
          <a:p>
            <a:pPr>
              <a:spcAft>
                <a:spcPts val="600"/>
              </a:spcAft>
              <a:defRPr/>
            </a:pPr>
            <a:r>
              <a:rPr lang="de-DE" sz="4000" dirty="0"/>
              <a:t>Anpassungsstrategien an den Klimawandel: </a:t>
            </a:r>
            <a:br>
              <a:rPr lang="de-DE" sz="4000" dirty="0"/>
            </a:br>
            <a:br>
              <a:rPr lang="de-DE" sz="4000" dirty="0"/>
            </a:br>
            <a:r>
              <a:rPr lang="de-DE" sz="4000" b="1" dirty="0"/>
              <a:t>Klimawandel und Kichererbsen</a:t>
            </a:r>
            <a:br>
              <a:rPr lang="de-DE" sz="4000" dirty="0"/>
            </a:br>
            <a:r>
              <a:rPr lang="de-DE" sz="2800" dirty="0"/>
              <a:t>Stand Juli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Anpassungsmaßnahme – </a:t>
            </a:r>
            <a:r>
              <a:rPr lang="de-DE" dirty="0" err="1"/>
              <a:t>Kichererbsenanbau</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p:txBody>
          <a:bodyPr/>
          <a:lstStyle/>
          <a:p>
            <a:pPr marL="342900" lvl="1" indent="-342900">
              <a:spcAft>
                <a:spcPts val="600"/>
              </a:spcAft>
              <a:buFont typeface="Courier New" panose="02070309020205020404" pitchFamily="49" charset="0"/>
              <a:buChar char="o"/>
              <a:tabLst>
                <a:tab pos="722313" algn="l"/>
              </a:tabLst>
              <a:defRPr/>
            </a:pPr>
            <a:r>
              <a:rPr lang="en-GB" altLang="de-DE" sz="2600" dirty="0" err="1">
                <a:solidFill>
                  <a:schemeClr val="tx1">
                    <a:lumMod val="75000"/>
                    <a:lumOff val="25000"/>
                  </a:schemeClr>
                </a:solidFill>
                <a:cs typeface="Arial" panose="020B0604020202020204" pitchFamily="34" charset="0"/>
              </a:rPr>
              <a:t>Vorteile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im</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Hinblick</a:t>
            </a:r>
            <a:r>
              <a:rPr lang="en-GB" altLang="de-DE" sz="2600" dirty="0">
                <a:solidFill>
                  <a:schemeClr val="tx1">
                    <a:lumMod val="75000"/>
                    <a:lumOff val="25000"/>
                  </a:schemeClr>
                </a:solidFill>
                <a:cs typeface="Arial" panose="020B0604020202020204" pitchFamily="34" charset="0"/>
              </a:rPr>
              <a:t> auf den </a:t>
            </a:r>
            <a:r>
              <a:rPr lang="en-GB" altLang="de-DE" sz="2600" dirty="0" err="1">
                <a:solidFill>
                  <a:schemeClr val="tx1">
                    <a:lumMod val="75000"/>
                    <a:lumOff val="25000"/>
                  </a:schemeClr>
                </a:solidFill>
                <a:cs typeface="Arial" panose="020B0604020202020204" pitchFamily="34" charset="0"/>
              </a:rPr>
              <a:t>Klimawandel</a:t>
            </a:r>
            <a:r>
              <a:rPr lang="en-GB" altLang="de-DE" sz="2600" dirty="0">
                <a:solidFill>
                  <a:schemeClr val="tx1">
                    <a:lumMod val="75000"/>
                    <a:lumOff val="25000"/>
                  </a:schemeClr>
                </a:solidFill>
                <a:cs typeface="Arial" panose="020B0604020202020204" pitchFamily="34" charset="0"/>
              </a:rPr>
              <a:t>: </a:t>
            </a:r>
          </a:p>
          <a:p>
            <a:pPr marL="1085850" lvl="1"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Trockentoleranz</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Humusmehrer</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Tiefwurzler</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Symbol" panose="05050102010706020507" pitchFamily="18" charset="2"/>
              <a:buChar char="-"/>
              <a:defRPr/>
            </a:pPr>
            <a:r>
              <a:rPr lang="en-GB" altLang="de-DE" sz="2600" dirty="0">
                <a:solidFill>
                  <a:schemeClr val="tx1">
                    <a:lumMod val="75000"/>
                    <a:lumOff val="25000"/>
                  </a:schemeClr>
                </a:solidFill>
                <a:cs typeface="Arial" panose="020B0604020202020204" pitchFamily="34" charset="0"/>
              </a:rPr>
              <a:t>(N-</a:t>
            </a:r>
            <a:r>
              <a:rPr lang="en-GB" altLang="de-DE" sz="2600" dirty="0" err="1">
                <a:solidFill>
                  <a:schemeClr val="tx1">
                    <a:lumMod val="75000"/>
                    <a:lumOff val="25000"/>
                  </a:schemeClr>
                </a:solidFill>
                <a:cs typeface="Arial" panose="020B0604020202020204" pitchFamily="34" charset="0"/>
              </a:rPr>
              <a:t>Fixierung</a:t>
            </a:r>
            <a:r>
              <a:rPr lang="en-GB" altLang="de-DE" sz="2600" dirty="0">
                <a:solidFill>
                  <a:schemeClr val="tx1">
                    <a:lumMod val="75000"/>
                    <a:lumOff val="25000"/>
                  </a:schemeClr>
                </a:solidFill>
                <a:cs typeface="Arial" panose="020B0604020202020204" pitchFamily="34" charset="0"/>
              </a:rPr>
              <a:t>)</a:t>
            </a:r>
          </a:p>
          <a:p>
            <a:pPr marL="742950" lvl="1" indent="0">
              <a:spcAft>
                <a:spcPts val="600"/>
              </a:spcAft>
              <a:buNone/>
              <a:defRPr/>
            </a:pPr>
            <a:endParaRPr lang="en-GB" altLang="de-DE" sz="2600" dirty="0">
              <a:solidFill>
                <a:schemeClr val="tx1">
                  <a:lumMod val="75000"/>
                  <a:lumOff val="25000"/>
                </a:schemeClr>
              </a:solidFill>
              <a:cs typeface="Arial" panose="020B0604020202020204" pitchFamily="34" charset="0"/>
            </a:endParaRPr>
          </a:p>
          <a:p>
            <a:pPr marL="342900" lvl="1" indent="-342900">
              <a:spcAft>
                <a:spcPts val="600"/>
              </a:spcAft>
              <a:buFont typeface="Courier New" panose="02070309020205020404" pitchFamily="49" charset="0"/>
              <a:buChar char="o"/>
              <a:defRPr/>
            </a:pPr>
            <a:r>
              <a:rPr lang="en-GB" altLang="de-DE" sz="2600" dirty="0">
                <a:solidFill>
                  <a:schemeClr val="tx1">
                    <a:lumMod val="75000"/>
                    <a:lumOff val="25000"/>
                  </a:schemeClr>
                </a:solidFill>
                <a:cs typeface="Arial" panose="020B0604020202020204" pitchFamily="34" charset="0"/>
              </a:rPr>
              <a:t>Sensible </a:t>
            </a:r>
            <a:r>
              <a:rPr lang="en-GB" altLang="de-DE" sz="2600" dirty="0" err="1">
                <a:solidFill>
                  <a:schemeClr val="tx1">
                    <a:lumMod val="75000"/>
                    <a:lumOff val="25000"/>
                  </a:schemeClr>
                </a:solidFill>
                <a:cs typeface="Arial" panose="020B0604020202020204" pitchFamily="34" charset="0"/>
              </a:rPr>
              <a:t>Phasen</a:t>
            </a:r>
            <a:r>
              <a:rPr lang="en-GB" altLang="de-DE" sz="2600" dirty="0">
                <a:solidFill>
                  <a:schemeClr val="tx1">
                    <a:lumMod val="75000"/>
                    <a:lumOff val="25000"/>
                  </a:schemeClr>
                </a:solidFill>
                <a:cs typeface="Arial" panose="020B0604020202020204" pitchFamily="34" charset="0"/>
              </a:rPr>
              <a:t>:</a:t>
            </a:r>
          </a:p>
          <a:p>
            <a:pPr marL="800100" lvl="2"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Aussaat</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frostempfindlich</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v.a.</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zur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Blüte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Keimminimum</a:t>
            </a:r>
            <a:r>
              <a:rPr lang="en-GB" altLang="de-DE" sz="2600" dirty="0">
                <a:solidFill>
                  <a:schemeClr val="tx1">
                    <a:lumMod val="75000"/>
                    <a:lumOff val="25000"/>
                  </a:schemeClr>
                </a:solidFill>
                <a:cs typeface="Arial" panose="020B0604020202020204" pitchFamily="34" charset="0"/>
              </a:rPr>
              <a:t> 5°C)</a:t>
            </a:r>
          </a:p>
          <a:p>
            <a:pPr marL="800100" lvl="2"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Blüte</a:t>
            </a:r>
            <a:r>
              <a:rPr lang="en-GB" altLang="de-DE" sz="2600" dirty="0">
                <a:solidFill>
                  <a:schemeClr val="tx1">
                    <a:lumMod val="75000"/>
                    <a:lumOff val="25000"/>
                  </a:schemeClr>
                </a:solidFill>
                <a:cs typeface="Arial" panose="020B0604020202020204" pitchFamily="34" charset="0"/>
              </a:rPr>
              <a:t> und </a:t>
            </a:r>
            <a:r>
              <a:rPr lang="en-GB" altLang="de-DE" sz="2600" dirty="0" err="1">
                <a:cs typeface="Arial" panose="020B0604020202020204" pitchFamily="34" charset="0"/>
              </a:rPr>
              <a:t>Hülsenbildung</a:t>
            </a:r>
            <a:r>
              <a:rPr lang="en-GB" altLang="de-DE" sz="2600" dirty="0">
                <a:cs typeface="Arial" panose="020B0604020202020204" pitchFamily="34" charset="0"/>
              </a:rPr>
              <a:t> </a:t>
            </a:r>
            <a:r>
              <a:rPr lang="en-GB" altLang="de-DE" sz="2600" dirty="0">
                <a:solidFill>
                  <a:schemeClr val="tx1">
                    <a:lumMod val="75000"/>
                    <a:lumOff val="25000"/>
                  </a:schemeClr>
                </a:solidFill>
                <a:cs typeface="Arial" panose="020B0604020202020204" pitchFamily="34" charset="0"/>
              </a:rPr>
              <a:t>(</a:t>
            </a:r>
            <a:r>
              <a:rPr lang="en-GB" altLang="de-DE" sz="2600" dirty="0" err="1">
                <a:solidFill>
                  <a:schemeClr val="tx1">
                    <a:lumMod val="75000"/>
                    <a:lumOff val="25000"/>
                  </a:schemeClr>
                </a:solidFill>
                <a:cs typeface="Arial" panose="020B0604020202020204" pitchFamily="34" charset="0"/>
              </a:rPr>
              <a:t>Trockenheit</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Kälte</a:t>
            </a:r>
            <a:r>
              <a:rPr lang="en-GB" altLang="de-DE" sz="2600" dirty="0">
                <a:solidFill>
                  <a:schemeClr val="tx1">
                    <a:lumMod val="75000"/>
                    <a:lumOff val="25000"/>
                  </a:schemeClr>
                </a:solidFill>
                <a:cs typeface="Arial" panose="020B0604020202020204" pitchFamily="34" charset="0"/>
              </a:rPr>
              <a:t> und </a:t>
            </a:r>
            <a:r>
              <a:rPr lang="en-GB" altLang="de-DE" sz="2600" dirty="0" err="1">
                <a:solidFill>
                  <a:schemeClr val="tx1">
                    <a:lumMod val="75000"/>
                    <a:lumOff val="25000"/>
                  </a:schemeClr>
                </a:solidFill>
                <a:cs typeface="Arial" panose="020B0604020202020204" pitchFamily="34" charset="0"/>
              </a:rPr>
              <a:t>Hitze</a:t>
            </a:r>
            <a:r>
              <a:rPr lang="en-GB" altLang="de-DE" sz="2600" dirty="0">
                <a:solidFill>
                  <a:schemeClr val="tx1">
                    <a:lumMod val="75000"/>
                    <a:lumOff val="25000"/>
                  </a:schemeClr>
                </a:solidFill>
                <a:cs typeface="Arial" panose="020B0604020202020204" pitchFamily="34" charset="0"/>
              </a:rPr>
              <a:t>)</a:t>
            </a:r>
          </a:p>
          <a:p>
            <a:pPr marL="800100" lvl="2"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Generell</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leidet</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unter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übermäßiger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Nässe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insbesondere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Staunässe</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0" indent="0">
              <a:lnSpc>
                <a:spcPct val="100000"/>
              </a:lnSpc>
              <a:buNone/>
              <a:defRPr/>
            </a:pPr>
            <a:endParaRPr sz="2400" dirty="0"/>
          </a:p>
          <a:p>
            <a:pPr>
              <a:defRPr/>
            </a:pPr>
            <a:endParaRPr lang="de-DE" dirty="0"/>
          </a:p>
        </p:txBody>
      </p:sp>
      <p:sp>
        <p:nvSpPr>
          <p:cNvPr id="7" name="Textfeld 6">
            <a:extLst>
              <a:ext uri="{FF2B5EF4-FFF2-40B4-BE49-F238E27FC236}">
                <a16:creationId xmlns:a16="http://schemas.microsoft.com/office/drawing/2014/main" id="{8BA96C95-30BD-441F-805B-994CFF850E28}"/>
              </a:ext>
            </a:extLst>
          </p:cNvPr>
          <p:cNvSpPr txBox="1"/>
          <p:nvPr/>
        </p:nvSpPr>
        <p:spPr bwMode="auto">
          <a:xfrm>
            <a:off x="9856354" y="3996873"/>
            <a:ext cx="1923206" cy="430887"/>
          </a:xfrm>
          <a:prstGeom prst="rect">
            <a:avLst/>
          </a:prstGeom>
          <a:noFill/>
        </p:spPr>
        <p:txBody>
          <a:bodyPr wrap="square" rtlCol="0">
            <a:spAutoFit/>
          </a:bodyPr>
          <a:lstStyle/>
          <a:p>
            <a:r>
              <a:rPr lang="de-DE" sz="1100" dirty="0"/>
              <a:t>Kichererbse, Bodensee-Stiftung</a:t>
            </a:r>
          </a:p>
        </p:txBody>
      </p:sp>
      <p:pic>
        <p:nvPicPr>
          <p:cNvPr id="3" name="Grafik 2">
            <a:extLst>
              <a:ext uri="{FF2B5EF4-FFF2-40B4-BE49-F238E27FC236}">
                <a16:creationId xmlns:a16="http://schemas.microsoft.com/office/drawing/2014/main" id="{B0C6290F-DB1B-4B50-9C96-F8FCD33CE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6524" y="1463040"/>
            <a:ext cx="3813036" cy="2542024"/>
          </a:xfrm>
          <a:prstGeom prst="rect">
            <a:avLst/>
          </a:prstGeom>
        </p:spPr>
      </p:pic>
    </p:spTree>
    <p:extLst>
      <p:ext uri="{BB962C8B-B14F-4D97-AF65-F5344CB8AC3E}">
        <p14:creationId xmlns:p14="http://schemas.microsoft.com/office/powerpoint/2010/main" val="1071507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itel 1"/>
          <p:cNvSpPr>
            <a:spLocks noGrp="1"/>
          </p:cNvSpPr>
          <p:nvPr>
            <p:ph type="title"/>
          </p:nvPr>
        </p:nvSpPr>
        <p:spPr bwMode="auto">
          <a:xfrm>
            <a:off x="838200" y="9113"/>
            <a:ext cx="10515600" cy="918528"/>
          </a:xfrm>
        </p:spPr>
        <p:txBody>
          <a:bodyPr/>
          <a:lstStyle/>
          <a:p>
            <a:pPr algn="ctr">
              <a:defRPr/>
            </a:pPr>
            <a:r>
              <a:rPr lang="de-DE"/>
              <a:t>Anbaudiversifizierung</a:t>
            </a:r>
            <a:endParaRPr lang="de-DE" sz="4400"/>
          </a:p>
        </p:txBody>
      </p:sp>
      <p:pic>
        <p:nvPicPr>
          <p:cNvPr id="9" name="Grafik 7"/>
          <p:cNvPicPr>
            <a:picLocks noChangeAspect="1"/>
          </p:cNvPicPr>
          <p:nvPr/>
        </p:nvPicPr>
        <p:blipFill>
          <a:blip r:embed="rId3"/>
          <a:stretch/>
        </p:blipFill>
        <p:spPr bwMode="auto">
          <a:xfrm rot="16199999">
            <a:off x="4439993" y="2151118"/>
            <a:ext cx="2728230" cy="2398330"/>
          </a:xfrm>
          <a:prstGeom prst="rect">
            <a:avLst/>
          </a:prstGeom>
        </p:spPr>
      </p:pic>
      <p:sp>
        <p:nvSpPr>
          <p:cNvPr id="13" name="Textfeld 2"/>
          <p:cNvSpPr>
            <a:spLocks/>
          </p:cNvSpPr>
          <p:nvPr/>
        </p:nvSpPr>
        <p:spPr bwMode="auto">
          <a:xfrm>
            <a:off x="8328249" y="6453336"/>
            <a:ext cx="1693772" cy="261610"/>
          </a:xfrm>
          <a:prstGeom prst="rect">
            <a:avLst/>
          </a:prstGeom>
          <a:noFill/>
        </p:spPr>
        <p:txBody>
          <a:bodyPr wrap="square" rtlCol="0">
            <a:spAutoFit/>
          </a:bodyPr>
          <a:lstStyle/>
          <a:p>
            <a:pPr>
              <a:defRPr/>
            </a:pPr>
            <a:r>
              <a:rPr lang="de-DE" sz="1100" dirty="0">
                <a:solidFill>
                  <a:schemeClr val="bg1"/>
                </a:solidFill>
              </a:rPr>
              <a:t>Fotos: LLH + </a:t>
            </a:r>
            <a:r>
              <a:rPr lang="de-DE" sz="1100" dirty="0" err="1">
                <a:solidFill>
                  <a:schemeClr val="bg1"/>
                </a:solidFill>
              </a:rPr>
              <a:t>Pixabay</a:t>
            </a:r>
            <a:endParaRPr lang="de-DE" sz="1100" dirty="0">
              <a:solidFill>
                <a:schemeClr val="bg1"/>
              </a:solidFill>
            </a:endParaRPr>
          </a:p>
        </p:txBody>
      </p:sp>
      <p:sp>
        <p:nvSpPr>
          <p:cNvPr id="22" name="Textfeld 21">
            <a:extLst>
              <a:ext uri="{FF2B5EF4-FFF2-40B4-BE49-F238E27FC236}">
                <a16:creationId xmlns:a16="http://schemas.microsoft.com/office/drawing/2014/main" id="{8B02831E-28D3-4455-BE22-138DCA02B930}"/>
              </a:ext>
            </a:extLst>
          </p:cNvPr>
          <p:cNvSpPr txBox="1"/>
          <p:nvPr/>
        </p:nvSpPr>
        <p:spPr>
          <a:xfrm>
            <a:off x="2351584" y="5060647"/>
            <a:ext cx="899605" cy="523220"/>
          </a:xfrm>
          <a:prstGeom prst="rect">
            <a:avLst/>
          </a:prstGeom>
          <a:noFill/>
        </p:spPr>
        <p:txBody>
          <a:bodyPr wrap="none" rtlCol="0">
            <a:spAutoFit/>
          </a:bodyPr>
          <a:lstStyle/>
          <a:p>
            <a:r>
              <a:rPr lang="de-DE" sz="2800" b="1" dirty="0"/>
              <a:t>Raps</a:t>
            </a:r>
          </a:p>
        </p:txBody>
      </p:sp>
      <p:sp>
        <p:nvSpPr>
          <p:cNvPr id="23" name="Textfeld 22">
            <a:extLst>
              <a:ext uri="{FF2B5EF4-FFF2-40B4-BE49-F238E27FC236}">
                <a16:creationId xmlns:a16="http://schemas.microsoft.com/office/drawing/2014/main" id="{801137E3-9AF6-435F-B377-8113E4B74F6F}"/>
              </a:ext>
            </a:extLst>
          </p:cNvPr>
          <p:cNvSpPr txBox="1"/>
          <p:nvPr/>
        </p:nvSpPr>
        <p:spPr bwMode="auto">
          <a:xfrm>
            <a:off x="8805169" y="5060647"/>
            <a:ext cx="1172116" cy="523220"/>
          </a:xfrm>
          <a:prstGeom prst="rect">
            <a:avLst/>
          </a:prstGeom>
          <a:noFill/>
        </p:spPr>
        <p:txBody>
          <a:bodyPr wrap="none" rtlCol="0">
            <a:spAutoFit/>
          </a:bodyPr>
          <a:lstStyle/>
          <a:p>
            <a:r>
              <a:rPr lang="de-DE" sz="2800" b="1" dirty="0"/>
              <a:t>Gerste</a:t>
            </a:r>
          </a:p>
        </p:txBody>
      </p:sp>
      <p:sp>
        <p:nvSpPr>
          <p:cNvPr id="24" name="Textfeld 23">
            <a:extLst>
              <a:ext uri="{FF2B5EF4-FFF2-40B4-BE49-F238E27FC236}">
                <a16:creationId xmlns:a16="http://schemas.microsoft.com/office/drawing/2014/main" id="{2FB7CE19-5E91-4BAB-8B75-D9E43BD73E91}"/>
              </a:ext>
            </a:extLst>
          </p:cNvPr>
          <p:cNvSpPr txBox="1"/>
          <p:nvPr/>
        </p:nvSpPr>
        <p:spPr bwMode="auto">
          <a:xfrm>
            <a:off x="5375920" y="5060647"/>
            <a:ext cx="2031325" cy="523220"/>
          </a:xfrm>
          <a:prstGeom prst="rect">
            <a:avLst/>
          </a:prstGeom>
          <a:noFill/>
        </p:spPr>
        <p:txBody>
          <a:bodyPr wrap="none" rtlCol="0">
            <a:spAutoFit/>
          </a:bodyPr>
          <a:lstStyle/>
          <a:p>
            <a:r>
              <a:rPr lang="de-DE" sz="2800" b="1" dirty="0"/>
              <a:t>Weizen	</a:t>
            </a:r>
          </a:p>
        </p:txBody>
      </p:sp>
      <p:sp>
        <p:nvSpPr>
          <p:cNvPr id="5" name="Fußzeilenplatzhalter 4">
            <a:extLst>
              <a:ext uri="{FF2B5EF4-FFF2-40B4-BE49-F238E27FC236}">
                <a16:creationId xmlns:a16="http://schemas.microsoft.com/office/drawing/2014/main" id="{4A86C93F-9F1A-415D-92C1-782E9B44EBF7}"/>
              </a:ext>
            </a:extLst>
          </p:cNvPr>
          <p:cNvSpPr>
            <a:spLocks noGrp="1"/>
          </p:cNvSpPr>
          <p:nvPr>
            <p:ph type="ftr" sz="quarter" idx="10"/>
          </p:nvPr>
        </p:nvSpPr>
        <p:spPr/>
        <p:txBody>
          <a:bodyPr/>
          <a:lstStyle/>
          <a:p>
            <a:pPr>
              <a:defRPr/>
            </a:pPr>
            <a:r>
              <a:rPr lang="de-DE"/>
              <a:t>Klimawandelanpassung - Kichererbsenanbau</a:t>
            </a:r>
          </a:p>
        </p:txBody>
      </p:sp>
      <p:sp>
        <p:nvSpPr>
          <p:cNvPr id="12" name="Textfeld 11">
            <a:extLst>
              <a:ext uri="{FF2B5EF4-FFF2-40B4-BE49-F238E27FC236}">
                <a16:creationId xmlns:a16="http://schemas.microsoft.com/office/drawing/2014/main" id="{6A61EB1A-31A1-42AC-8408-F3749B63E4EE}"/>
              </a:ext>
            </a:extLst>
          </p:cNvPr>
          <p:cNvSpPr txBox="1"/>
          <p:nvPr/>
        </p:nvSpPr>
        <p:spPr bwMode="auto">
          <a:xfrm>
            <a:off x="9385585" y="6094740"/>
            <a:ext cx="2629246" cy="261610"/>
          </a:xfrm>
          <a:prstGeom prst="rect">
            <a:avLst/>
          </a:prstGeom>
          <a:noFill/>
        </p:spPr>
        <p:txBody>
          <a:bodyPr wrap="none" rtlCol="0">
            <a:spAutoFit/>
          </a:bodyPr>
          <a:lstStyle/>
          <a:p>
            <a:r>
              <a:rPr lang="de-DE" sz="1100" dirty="0"/>
              <a:t>Weizen, LLH; Gerste und Weizen, </a:t>
            </a:r>
            <a:r>
              <a:rPr lang="de-DE" sz="1100" dirty="0" err="1"/>
              <a:t>pixabay</a:t>
            </a:r>
            <a:endParaRPr lang="de-DE" sz="1100" dirty="0"/>
          </a:p>
        </p:txBody>
      </p:sp>
      <p:pic>
        <p:nvPicPr>
          <p:cNvPr id="4" name="Grafik 3">
            <a:extLst>
              <a:ext uri="{FF2B5EF4-FFF2-40B4-BE49-F238E27FC236}">
                <a16:creationId xmlns:a16="http://schemas.microsoft.com/office/drawing/2014/main" id="{A6C0B4C6-DE00-47FD-B2A8-077F2B7C9EE8}"/>
              </a:ext>
            </a:extLst>
          </p:cNvPr>
          <p:cNvPicPr>
            <a:picLocks noChangeAspect="1"/>
          </p:cNvPicPr>
          <p:nvPr/>
        </p:nvPicPr>
        <p:blipFill>
          <a:blip r:embed="rId4"/>
          <a:stretch>
            <a:fillRect/>
          </a:stretch>
        </p:blipFill>
        <p:spPr>
          <a:xfrm>
            <a:off x="820300" y="2442802"/>
            <a:ext cx="3546423" cy="2245408"/>
          </a:xfrm>
          <a:prstGeom prst="rect">
            <a:avLst/>
          </a:prstGeom>
        </p:spPr>
      </p:pic>
      <p:pic>
        <p:nvPicPr>
          <p:cNvPr id="7" name="Grafik 6">
            <a:extLst>
              <a:ext uri="{FF2B5EF4-FFF2-40B4-BE49-F238E27FC236}">
                <a16:creationId xmlns:a16="http://schemas.microsoft.com/office/drawing/2014/main" id="{D2932496-95C6-4B1F-AF73-954BD14ED80A}"/>
              </a:ext>
            </a:extLst>
          </p:cNvPr>
          <p:cNvPicPr>
            <a:picLocks noChangeAspect="1"/>
          </p:cNvPicPr>
          <p:nvPr/>
        </p:nvPicPr>
        <p:blipFill>
          <a:blip r:embed="rId5"/>
          <a:stretch>
            <a:fillRect/>
          </a:stretch>
        </p:blipFill>
        <p:spPr>
          <a:xfrm>
            <a:off x="7241493" y="2442802"/>
            <a:ext cx="4036818" cy="2271597"/>
          </a:xfrm>
          <a:prstGeom prst="rect">
            <a:avLst/>
          </a:prstGeom>
        </p:spPr>
      </p:pic>
    </p:spTree>
    <p:extLst>
      <p:ext uri="{BB962C8B-B14F-4D97-AF65-F5344CB8AC3E}">
        <p14:creationId xmlns:p14="http://schemas.microsoft.com/office/powerpoint/2010/main" val="1567300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9" name="Grafik 8">
            <a:extLst>
              <a:ext uri="{FF2B5EF4-FFF2-40B4-BE49-F238E27FC236}">
                <a16:creationId xmlns:a16="http://schemas.microsoft.com/office/drawing/2014/main" id="{22CBD2C4-E2B6-4E6D-A1BE-763888D7001A}"/>
              </a:ext>
            </a:extLst>
          </p:cNvPr>
          <p:cNvPicPr>
            <a:picLocks noChangeAspect="1"/>
          </p:cNvPicPr>
          <p:nvPr/>
        </p:nvPicPr>
        <p:blipFill>
          <a:blip r:embed="rId3"/>
          <a:stretch>
            <a:fillRect/>
          </a:stretch>
        </p:blipFill>
        <p:spPr>
          <a:xfrm>
            <a:off x="5660834" y="2019818"/>
            <a:ext cx="2203737" cy="1469158"/>
          </a:xfrm>
          <a:prstGeom prst="rect">
            <a:avLst/>
          </a:prstGeom>
        </p:spPr>
      </p:pic>
      <p:pic>
        <p:nvPicPr>
          <p:cNvPr id="2" name="Grafik 1">
            <a:extLst>
              <a:ext uri="{FF2B5EF4-FFF2-40B4-BE49-F238E27FC236}">
                <a16:creationId xmlns:a16="http://schemas.microsoft.com/office/drawing/2014/main" id="{CD9A5A44-F37C-4791-A599-98E400502EED}"/>
              </a:ext>
            </a:extLst>
          </p:cNvPr>
          <p:cNvPicPr>
            <a:picLocks noChangeAspect="1"/>
          </p:cNvPicPr>
          <p:nvPr/>
        </p:nvPicPr>
        <p:blipFill rotWithShape="1">
          <a:blip r:embed="rId4"/>
          <a:srcRect r="-9364"/>
          <a:stretch/>
        </p:blipFill>
        <p:spPr>
          <a:xfrm>
            <a:off x="737494" y="453368"/>
            <a:ext cx="2272579" cy="1515053"/>
          </a:xfrm>
          <a:prstGeom prst="rect">
            <a:avLst/>
          </a:prstGeom>
        </p:spPr>
      </p:pic>
      <p:sp>
        <p:nvSpPr>
          <p:cNvPr id="6" name="Titel 1"/>
          <p:cNvSpPr>
            <a:spLocks noGrp="1"/>
          </p:cNvSpPr>
          <p:nvPr>
            <p:ph type="title"/>
          </p:nvPr>
        </p:nvSpPr>
        <p:spPr bwMode="auto">
          <a:xfrm>
            <a:off x="838200" y="9113"/>
            <a:ext cx="10515600" cy="918528"/>
          </a:xfrm>
        </p:spPr>
        <p:txBody>
          <a:bodyPr/>
          <a:lstStyle/>
          <a:p>
            <a:pPr algn="ctr">
              <a:defRPr/>
            </a:pPr>
            <a:r>
              <a:rPr lang="de-DE" dirty="0"/>
              <a:t>      Anbaudiversifizierung</a:t>
            </a:r>
            <a:endParaRPr lang="de-DE" sz="4400" dirty="0"/>
          </a:p>
        </p:txBody>
      </p:sp>
      <p:pic>
        <p:nvPicPr>
          <p:cNvPr id="17" name="Grafik 16">
            <a:extLst>
              <a:ext uri="{FF2B5EF4-FFF2-40B4-BE49-F238E27FC236}">
                <a16:creationId xmlns:a16="http://schemas.microsoft.com/office/drawing/2014/main" id="{82430346-6125-43AE-A68C-6F20ADE872ED}"/>
              </a:ext>
            </a:extLst>
          </p:cNvPr>
          <p:cNvPicPr>
            <a:picLocks noChangeAspect="1"/>
          </p:cNvPicPr>
          <p:nvPr/>
        </p:nvPicPr>
        <p:blipFill>
          <a:blip r:embed="rId5"/>
          <a:stretch>
            <a:fillRect/>
          </a:stretch>
        </p:blipFill>
        <p:spPr>
          <a:xfrm>
            <a:off x="2632607" y="795649"/>
            <a:ext cx="1588993" cy="1693877"/>
          </a:xfrm>
          <a:prstGeom prst="rect">
            <a:avLst/>
          </a:prstGeom>
        </p:spPr>
      </p:pic>
      <p:pic>
        <p:nvPicPr>
          <p:cNvPr id="19" name="Grafik 18">
            <a:extLst>
              <a:ext uri="{FF2B5EF4-FFF2-40B4-BE49-F238E27FC236}">
                <a16:creationId xmlns:a16="http://schemas.microsoft.com/office/drawing/2014/main" id="{A0BEF8BA-6E45-4A18-8EBB-9647F72E5E0C}"/>
              </a:ext>
            </a:extLst>
          </p:cNvPr>
          <p:cNvPicPr>
            <a:picLocks noChangeAspect="1"/>
          </p:cNvPicPr>
          <p:nvPr/>
        </p:nvPicPr>
        <p:blipFill rotWithShape="1">
          <a:blip r:embed="rId6"/>
          <a:srcRect r="22342"/>
          <a:stretch/>
        </p:blipFill>
        <p:spPr>
          <a:xfrm>
            <a:off x="4050956" y="1416501"/>
            <a:ext cx="1751101" cy="1693876"/>
          </a:xfrm>
          <a:prstGeom prst="rect">
            <a:avLst/>
          </a:prstGeom>
        </p:spPr>
      </p:pic>
      <p:sp>
        <p:nvSpPr>
          <p:cNvPr id="20" name="Textfeld 19">
            <a:extLst>
              <a:ext uri="{FF2B5EF4-FFF2-40B4-BE49-F238E27FC236}">
                <a16:creationId xmlns:a16="http://schemas.microsoft.com/office/drawing/2014/main" id="{8AD2F83B-E9DF-49EB-860F-903CBB42D45D}"/>
              </a:ext>
            </a:extLst>
          </p:cNvPr>
          <p:cNvSpPr txBox="1"/>
          <p:nvPr/>
        </p:nvSpPr>
        <p:spPr bwMode="auto">
          <a:xfrm>
            <a:off x="1325135" y="2446050"/>
            <a:ext cx="2398413" cy="523220"/>
          </a:xfrm>
          <a:prstGeom prst="rect">
            <a:avLst/>
          </a:prstGeom>
          <a:noFill/>
        </p:spPr>
        <p:txBody>
          <a:bodyPr wrap="none" rtlCol="0">
            <a:spAutoFit/>
          </a:bodyPr>
          <a:lstStyle/>
          <a:p>
            <a:r>
              <a:rPr lang="de-DE" sz="2800" b="1" dirty="0"/>
              <a:t>Weizen/Dinkel</a:t>
            </a:r>
          </a:p>
        </p:txBody>
      </p:sp>
      <p:sp>
        <p:nvSpPr>
          <p:cNvPr id="22" name="Textfeld 21">
            <a:extLst>
              <a:ext uri="{FF2B5EF4-FFF2-40B4-BE49-F238E27FC236}">
                <a16:creationId xmlns:a16="http://schemas.microsoft.com/office/drawing/2014/main" id="{E9FDEBFB-8888-4068-B366-2EAECFA155C4}"/>
              </a:ext>
            </a:extLst>
          </p:cNvPr>
          <p:cNvSpPr txBox="1"/>
          <p:nvPr/>
        </p:nvSpPr>
        <p:spPr bwMode="auto">
          <a:xfrm>
            <a:off x="263998" y="1908842"/>
            <a:ext cx="1947969" cy="523220"/>
          </a:xfrm>
          <a:prstGeom prst="rect">
            <a:avLst/>
          </a:prstGeom>
          <a:noFill/>
        </p:spPr>
        <p:txBody>
          <a:bodyPr wrap="none" rtlCol="0">
            <a:spAutoFit/>
          </a:bodyPr>
          <a:lstStyle/>
          <a:p>
            <a:r>
              <a:rPr lang="de-DE" sz="2800" b="1" dirty="0">
                <a:solidFill>
                  <a:schemeClr val="accent1"/>
                </a:solidFill>
              </a:rPr>
              <a:t>Kichererbse</a:t>
            </a:r>
          </a:p>
        </p:txBody>
      </p:sp>
      <p:sp>
        <p:nvSpPr>
          <p:cNvPr id="23" name="Textfeld 22">
            <a:extLst>
              <a:ext uri="{FF2B5EF4-FFF2-40B4-BE49-F238E27FC236}">
                <a16:creationId xmlns:a16="http://schemas.microsoft.com/office/drawing/2014/main" id="{5FC96937-5F95-4B35-8B9C-D772C6FED775}"/>
              </a:ext>
            </a:extLst>
          </p:cNvPr>
          <p:cNvSpPr txBox="1"/>
          <p:nvPr/>
        </p:nvSpPr>
        <p:spPr bwMode="auto">
          <a:xfrm>
            <a:off x="4545676" y="3598348"/>
            <a:ext cx="1645002" cy="523220"/>
          </a:xfrm>
          <a:prstGeom prst="rect">
            <a:avLst/>
          </a:prstGeom>
          <a:noFill/>
        </p:spPr>
        <p:txBody>
          <a:bodyPr wrap="none" rtlCol="0">
            <a:spAutoFit/>
          </a:bodyPr>
          <a:lstStyle/>
          <a:p>
            <a:r>
              <a:rPr lang="de-DE" sz="2800" b="1" dirty="0"/>
              <a:t>So-Gerste</a:t>
            </a:r>
          </a:p>
        </p:txBody>
      </p:sp>
      <p:sp>
        <p:nvSpPr>
          <p:cNvPr id="24" name="Textfeld 23">
            <a:extLst>
              <a:ext uri="{FF2B5EF4-FFF2-40B4-BE49-F238E27FC236}">
                <a16:creationId xmlns:a16="http://schemas.microsoft.com/office/drawing/2014/main" id="{0A006954-518E-4FCB-881A-7505B0ADA9A9}"/>
              </a:ext>
            </a:extLst>
          </p:cNvPr>
          <p:cNvSpPr txBox="1"/>
          <p:nvPr/>
        </p:nvSpPr>
        <p:spPr bwMode="auto">
          <a:xfrm>
            <a:off x="4870737" y="4544331"/>
            <a:ext cx="2473754" cy="523220"/>
          </a:xfrm>
          <a:prstGeom prst="rect">
            <a:avLst/>
          </a:prstGeom>
          <a:noFill/>
        </p:spPr>
        <p:txBody>
          <a:bodyPr wrap="none" rtlCol="0">
            <a:spAutoFit/>
          </a:bodyPr>
          <a:lstStyle/>
          <a:p>
            <a:r>
              <a:rPr lang="de-DE" sz="2800" b="1" dirty="0"/>
              <a:t>Zwischenfrucht</a:t>
            </a:r>
          </a:p>
        </p:txBody>
      </p:sp>
      <p:pic>
        <p:nvPicPr>
          <p:cNvPr id="3" name="Grafik 2">
            <a:extLst>
              <a:ext uri="{FF2B5EF4-FFF2-40B4-BE49-F238E27FC236}">
                <a16:creationId xmlns:a16="http://schemas.microsoft.com/office/drawing/2014/main" id="{02CBF780-68D7-4FC2-9290-DED2AD1AD891}"/>
              </a:ext>
            </a:extLst>
          </p:cNvPr>
          <p:cNvPicPr>
            <a:picLocks noChangeAspect="1"/>
          </p:cNvPicPr>
          <p:nvPr/>
        </p:nvPicPr>
        <p:blipFill>
          <a:blip r:embed="rId7"/>
          <a:stretch>
            <a:fillRect/>
          </a:stretch>
        </p:blipFill>
        <p:spPr>
          <a:xfrm>
            <a:off x="6547493" y="2889516"/>
            <a:ext cx="1755800" cy="1688738"/>
          </a:xfrm>
          <a:prstGeom prst="rect">
            <a:avLst/>
          </a:prstGeom>
        </p:spPr>
      </p:pic>
      <p:sp>
        <p:nvSpPr>
          <p:cNvPr id="25" name="Textfeld 24">
            <a:extLst>
              <a:ext uri="{FF2B5EF4-FFF2-40B4-BE49-F238E27FC236}">
                <a16:creationId xmlns:a16="http://schemas.microsoft.com/office/drawing/2014/main" id="{83FD80E9-664C-424E-94A8-95F762198F94}"/>
              </a:ext>
            </a:extLst>
          </p:cNvPr>
          <p:cNvSpPr txBox="1"/>
          <p:nvPr/>
        </p:nvSpPr>
        <p:spPr bwMode="auto">
          <a:xfrm>
            <a:off x="2574316" y="3100016"/>
            <a:ext cx="2473754" cy="523220"/>
          </a:xfrm>
          <a:prstGeom prst="rect">
            <a:avLst/>
          </a:prstGeom>
          <a:noFill/>
        </p:spPr>
        <p:txBody>
          <a:bodyPr wrap="none" rtlCol="0">
            <a:spAutoFit/>
          </a:bodyPr>
          <a:lstStyle/>
          <a:p>
            <a:r>
              <a:rPr lang="de-DE" sz="2800" b="1" dirty="0"/>
              <a:t>Zwischenfrucht</a:t>
            </a:r>
          </a:p>
        </p:txBody>
      </p:sp>
      <p:sp>
        <p:nvSpPr>
          <p:cNvPr id="5" name="Fußzeilenplatzhalter 4">
            <a:extLst>
              <a:ext uri="{FF2B5EF4-FFF2-40B4-BE49-F238E27FC236}">
                <a16:creationId xmlns:a16="http://schemas.microsoft.com/office/drawing/2014/main" id="{8FE0BE07-A6B4-4EBD-84AF-39E1EDADDF0B}"/>
              </a:ext>
            </a:extLst>
          </p:cNvPr>
          <p:cNvSpPr>
            <a:spLocks noGrp="1"/>
          </p:cNvSpPr>
          <p:nvPr>
            <p:ph type="ftr" sz="quarter" idx="10"/>
          </p:nvPr>
        </p:nvSpPr>
        <p:spPr>
          <a:xfrm>
            <a:off x="3908722" y="6266603"/>
            <a:ext cx="4114800" cy="365125"/>
          </a:xfrm>
        </p:spPr>
        <p:txBody>
          <a:bodyPr/>
          <a:lstStyle/>
          <a:p>
            <a:pPr>
              <a:defRPr/>
            </a:pPr>
            <a:r>
              <a:rPr lang="de-DE"/>
              <a:t>Klimawandelanpassung - Kichererbsenanbau</a:t>
            </a:r>
          </a:p>
        </p:txBody>
      </p:sp>
      <p:sp>
        <p:nvSpPr>
          <p:cNvPr id="26" name="Textfeld 25">
            <a:extLst>
              <a:ext uri="{FF2B5EF4-FFF2-40B4-BE49-F238E27FC236}">
                <a16:creationId xmlns:a16="http://schemas.microsoft.com/office/drawing/2014/main" id="{02A07CCF-A5DA-446F-ACCF-FD91A9443709}"/>
              </a:ext>
            </a:extLst>
          </p:cNvPr>
          <p:cNvSpPr txBox="1"/>
          <p:nvPr/>
        </p:nvSpPr>
        <p:spPr bwMode="auto">
          <a:xfrm>
            <a:off x="7607622" y="5052130"/>
            <a:ext cx="899605" cy="523220"/>
          </a:xfrm>
          <a:prstGeom prst="rect">
            <a:avLst/>
          </a:prstGeom>
          <a:noFill/>
        </p:spPr>
        <p:txBody>
          <a:bodyPr wrap="none" rtlCol="0">
            <a:spAutoFit/>
          </a:bodyPr>
          <a:lstStyle/>
          <a:p>
            <a:r>
              <a:rPr lang="de-DE" sz="2800" b="1" dirty="0"/>
              <a:t>Raps</a:t>
            </a:r>
          </a:p>
        </p:txBody>
      </p:sp>
      <p:sp>
        <p:nvSpPr>
          <p:cNvPr id="27" name="Textfeld 26">
            <a:extLst>
              <a:ext uri="{FF2B5EF4-FFF2-40B4-BE49-F238E27FC236}">
                <a16:creationId xmlns:a16="http://schemas.microsoft.com/office/drawing/2014/main" id="{3DDD4058-D650-48F6-877C-979AA215A5E9}"/>
              </a:ext>
            </a:extLst>
          </p:cNvPr>
          <p:cNvSpPr txBox="1"/>
          <p:nvPr/>
        </p:nvSpPr>
        <p:spPr bwMode="auto">
          <a:xfrm>
            <a:off x="8023522" y="5888004"/>
            <a:ext cx="2473754" cy="523220"/>
          </a:xfrm>
          <a:prstGeom prst="rect">
            <a:avLst/>
          </a:prstGeom>
          <a:noFill/>
        </p:spPr>
        <p:txBody>
          <a:bodyPr wrap="none" rtlCol="0">
            <a:spAutoFit/>
          </a:bodyPr>
          <a:lstStyle/>
          <a:p>
            <a:r>
              <a:rPr lang="de-DE" sz="2800" b="1" dirty="0"/>
              <a:t>Zwischenfrucht</a:t>
            </a:r>
          </a:p>
        </p:txBody>
      </p:sp>
      <p:sp>
        <p:nvSpPr>
          <p:cNvPr id="29" name="Textfeld 28">
            <a:extLst>
              <a:ext uri="{FF2B5EF4-FFF2-40B4-BE49-F238E27FC236}">
                <a16:creationId xmlns:a16="http://schemas.microsoft.com/office/drawing/2014/main" id="{2690C1D6-1984-49C6-8D73-3D651E792989}"/>
              </a:ext>
            </a:extLst>
          </p:cNvPr>
          <p:cNvSpPr txBox="1"/>
          <p:nvPr/>
        </p:nvSpPr>
        <p:spPr bwMode="auto">
          <a:xfrm>
            <a:off x="737494" y="5898395"/>
            <a:ext cx="2154757" cy="430887"/>
          </a:xfrm>
          <a:prstGeom prst="rect">
            <a:avLst/>
          </a:prstGeom>
          <a:noFill/>
        </p:spPr>
        <p:txBody>
          <a:bodyPr wrap="none" rtlCol="0">
            <a:spAutoFit/>
          </a:bodyPr>
          <a:lstStyle/>
          <a:p>
            <a:r>
              <a:rPr lang="de-DE" sz="1100" dirty="0"/>
              <a:t>Weizen, </a:t>
            </a:r>
            <a:r>
              <a:rPr lang="de-DE" sz="1100" dirty="0" err="1"/>
              <a:t>Phacelia</a:t>
            </a:r>
            <a:r>
              <a:rPr lang="de-DE" sz="1100" dirty="0"/>
              <a:t>, Roggen, LLH</a:t>
            </a:r>
          </a:p>
          <a:p>
            <a:r>
              <a:rPr lang="de-DE" sz="1100" dirty="0"/>
              <a:t>Raps, Gerste Kichererbse, </a:t>
            </a:r>
            <a:r>
              <a:rPr lang="de-DE" sz="1100" dirty="0" err="1"/>
              <a:t>pixabay</a:t>
            </a:r>
            <a:endParaRPr lang="de-DE" sz="1100" dirty="0"/>
          </a:p>
        </p:txBody>
      </p:sp>
      <p:pic>
        <p:nvPicPr>
          <p:cNvPr id="4" name="Grafik 3">
            <a:extLst>
              <a:ext uri="{FF2B5EF4-FFF2-40B4-BE49-F238E27FC236}">
                <a16:creationId xmlns:a16="http://schemas.microsoft.com/office/drawing/2014/main" id="{8595D108-E72A-4BED-80DB-1A961D210AAA}"/>
              </a:ext>
            </a:extLst>
          </p:cNvPr>
          <p:cNvPicPr>
            <a:picLocks noChangeAspect="1"/>
          </p:cNvPicPr>
          <p:nvPr/>
        </p:nvPicPr>
        <p:blipFill>
          <a:blip r:embed="rId8"/>
          <a:stretch>
            <a:fillRect/>
          </a:stretch>
        </p:blipFill>
        <p:spPr>
          <a:xfrm>
            <a:off x="7943691" y="3641042"/>
            <a:ext cx="2290443" cy="1450745"/>
          </a:xfrm>
          <a:prstGeom prst="rect">
            <a:avLst/>
          </a:prstGeom>
        </p:spPr>
      </p:pic>
      <p:pic>
        <p:nvPicPr>
          <p:cNvPr id="12" name="Grafik 11">
            <a:extLst>
              <a:ext uri="{FF2B5EF4-FFF2-40B4-BE49-F238E27FC236}">
                <a16:creationId xmlns:a16="http://schemas.microsoft.com/office/drawing/2014/main" id="{98E607AE-6835-4C34-A852-8697BED26554}"/>
              </a:ext>
            </a:extLst>
          </p:cNvPr>
          <p:cNvPicPr>
            <a:picLocks noChangeAspect="1"/>
          </p:cNvPicPr>
          <p:nvPr/>
        </p:nvPicPr>
        <p:blipFill>
          <a:blip r:embed="rId7"/>
          <a:stretch>
            <a:fillRect/>
          </a:stretch>
        </p:blipFill>
        <p:spPr>
          <a:xfrm>
            <a:off x="9610765" y="4295571"/>
            <a:ext cx="1755800" cy="1688738"/>
          </a:xfrm>
          <a:prstGeom prst="rect">
            <a:avLst/>
          </a:prstGeom>
        </p:spPr>
      </p:pic>
    </p:spTree>
    <p:extLst>
      <p:ext uri="{BB962C8B-B14F-4D97-AF65-F5344CB8AC3E}">
        <p14:creationId xmlns:p14="http://schemas.microsoft.com/office/powerpoint/2010/main" val="1259687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FAZIT</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a:xfrm>
            <a:off x="479376" y="1283653"/>
            <a:ext cx="11377264" cy="4713923"/>
          </a:xfrm>
        </p:spPr>
        <p:txBody>
          <a:bodyPr/>
          <a:lstStyle/>
          <a:p>
            <a:pPr marL="742950" lvl="1" indent="0" algn="ctr">
              <a:spcAft>
                <a:spcPts val="600"/>
              </a:spcAft>
              <a:buNone/>
              <a:defRPr/>
            </a:pPr>
            <a:r>
              <a:rPr lang="de-DE" sz="2800" dirty="0">
                <a:solidFill>
                  <a:schemeClr val="accent1"/>
                </a:solidFill>
              </a:rPr>
              <a:t>Kichererbsen können durch ihre Eigenschaften eine Option zur Steigerung der betrieblichen Resilienz gegenüber dem Klimawandel und gleichzeitig eine sinnvolle Ergänzung in der Fruchtfolge sein.</a:t>
            </a:r>
            <a:endParaRPr sz="2800" dirty="0">
              <a:solidFill>
                <a:schemeClr val="accent1"/>
              </a:solidFill>
            </a:endParaRPr>
          </a:p>
          <a:p>
            <a:pPr>
              <a:defRPr/>
            </a:pPr>
            <a:endParaRPr lang="de-DE" dirty="0"/>
          </a:p>
        </p:txBody>
      </p:sp>
      <p:sp>
        <p:nvSpPr>
          <p:cNvPr id="7" name="Textfeld 6">
            <a:extLst>
              <a:ext uri="{FF2B5EF4-FFF2-40B4-BE49-F238E27FC236}">
                <a16:creationId xmlns:a16="http://schemas.microsoft.com/office/drawing/2014/main" id="{9DC21717-3303-4714-9700-5BDFB6CF2556}"/>
              </a:ext>
            </a:extLst>
          </p:cNvPr>
          <p:cNvSpPr txBox="1"/>
          <p:nvPr/>
        </p:nvSpPr>
        <p:spPr bwMode="auto">
          <a:xfrm>
            <a:off x="7082797" y="6094740"/>
            <a:ext cx="1369286" cy="261610"/>
          </a:xfrm>
          <a:prstGeom prst="rect">
            <a:avLst/>
          </a:prstGeom>
          <a:noFill/>
        </p:spPr>
        <p:txBody>
          <a:bodyPr wrap="none" rtlCol="0">
            <a:spAutoFit/>
          </a:bodyPr>
          <a:lstStyle/>
          <a:p>
            <a:r>
              <a:rPr lang="de-DE" sz="1100" dirty="0"/>
              <a:t>Kichererbse, </a:t>
            </a:r>
            <a:r>
              <a:rPr lang="de-DE" sz="1100" dirty="0" err="1"/>
              <a:t>pixabay</a:t>
            </a:r>
            <a:endParaRPr lang="de-DE" sz="1100" dirty="0"/>
          </a:p>
        </p:txBody>
      </p:sp>
      <p:pic>
        <p:nvPicPr>
          <p:cNvPr id="8" name="Grafik 7">
            <a:extLst>
              <a:ext uri="{FF2B5EF4-FFF2-40B4-BE49-F238E27FC236}">
                <a16:creationId xmlns:a16="http://schemas.microsoft.com/office/drawing/2014/main" id="{1C0BB5AF-5398-4CCD-91E0-5C4BC028FFB0}"/>
              </a:ext>
            </a:extLst>
          </p:cNvPr>
          <p:cNvPicPr>
            <a:picLocks noChangeAspect="1"/>
          </p:cNvPicPr>
          <p:nvPr/>
        </p:nvPicPr>
        <p:blipFill>
          <a:blip r:embed="rId3"/>
          <a:stretch>
            <a:fillRect/>
          </a:stretch>
        </p:blipFill>
        <p:spPr>
          <a:xfrm>
            <a:off x="3971856" y="2781199"/>
            <a:ext cx="4471283" cy="3313541"/>
          </a:xfrm>
          <a:prstGeom prst="rect">
            <a:avLst/>
          </a:prstGeom>
        </p:spPr>
      </p:pic>
    </p:spTree>
    <p:extLst>
      <p:ext uri="{BB962C8B-B14F-4D97-AF65-F5344CB8AC3E}">
        <p14:creationId xmlns:p14="http://schemas.microsoft.com/office/powerpoint/2010/main" val="2641072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Sabine Sommer (</a:t>
            </a:r>
            <a:r>
              <a:rPr lang="de-DE" sz="2000"/>
              <a:t>Bodensee-Stiftung)</a:t>
            </a:r>
            <a:endParaRPr lang="de-DE" sz="2000" dirty="0"/>
          </a:p>
          <a:p>
            <a:pPr marL="0" indent="0">
              <a:buNone/>
            </a:pPr>
            <a:r>
              <a:rPr lang="de-DE" sz="2000" b="1" dirty="0"/>
              <a:t>Bilder</a:t>
            </a:r>
            <a:r>
              <a:rPr lang="de-DE" sz="2000" dirty="0"/>
              <a:t>   			siehe Quellenangaben an den Bildern und im Notizbereich</a:t>
            </a:r>
          </a:p>
          <a:p>
            <a:pPr marL="0" indent="0">
              <a:buNone/>
            </a:pPr>
            <a:endParaRPr lang="de-DE" sz="2000" b="1" dirty="0"/>
          </a:p>
          <a:p>
            <a:pPr marL="0" indent="0">
              <a:buNone/>
            </a:pPr>
            <a:r>
              <a:rPr lang="de-DE" sz="2000" b="1" dirty="0"/>
              <a:t>Nutzungsrechte/Haftungsausschluss</a:t>
            </a:r>
          </a:p>
          <a:p>
            <a:pPr marL="0" indent="0">
              <a:buNone/>
            </a:pPr>
            <a:r>
              <a:rPr lang="de-DE" sz="2000" dirty="0"/>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p>
          <a:p>
            <a:pPr marL="0" indent="0">
              <a:buNone/>
            </a:pPr>
            <a:endParaRPr lang="de-DE" dirty="0"/>
          </a:p>
        </p:txBody>
      </p:sp>
      <p:sp>
        <p:nvSpPr>
          <p:cNvPr id="4" name="Fußzeilenplatzhalter 3">
            <a:extLst>
              <a:ext uri="{FF2B5EF4-FFF2-40B4-BE49-F238E27FC236}">
                <a16:creationId xmlns:a16="http://schemas.microsoft.com/office/drawing/2014/main" id="{BCA8A317-611D-4CDE-9661-C973B073CE07}"/>
              </a:ext>
            </a:extLst>
          </p:cNvPr>
          <p:cNvSpPr>
            <a:spLocks noGrp="1"/>
          </p:cNvSpPr>
          <p:nvPr>
            <p:ph type="ftr" sz="quarter" idx="10"/>
          </p:nvPr>
        </p:nvSpPr>
        <p:spPr/>
        <p:txBody>
          <a:bodyPr/>
          <a:lstStyle/>
          <a:p>
            <a:pPr>
              <a:defRPr/>
            </a:pPr>
            <a:r>
              <a:rPr lang="de-DE" dirty="0"/>
              <a:t>Klimawandelanpassung - </a:t>
            </a:r>
            <a:r>
              <a:rPr lang="de-DE" dirty="0" err="1"/>
              <a:t>Kichererbsenanbau</a:t>
            </a:r>
            <a:endParaRPr lang="de-DE" dirty="0"/>
          </a:p>
        </p:txBody>
      </p:sp>
    </p:spTree>
    <p:extLst>
      <p:ext uri="{BB962C8B-B14F-4D97-AF65-F5344CB8AC3E}">
        <p14:creationId xmlns:p14="http://schemas.microsoft.com/office/powerpoint/2010/main" val="2967744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Grafik 2">
            <a:extLst>
              <a:ext uri="{FF2B5EF4-FFF2-40B4-BE49-F238E27FC236}">
                <a16:creationId xmlns:a16="http://schemas.microsoft.com/office/drawing/2014/main" id="{FEBDC3AB-81CD-4BD8-ABB0-E7C113A4F32F}"/>
              </a:ext>
            </a:extLst>
          </p:cNvPr>
          <p:cNvPicPr>
            <a:picLocks noChangeAspect="1"/>
          </p:cNvPicPr>
          <p:nvPr/>
        </p:nvPicPr>
        <p:blipFill>
          <a:blip r:embed="rId3"/>
          <a:stretch>
            <a:fillRect/>
          </a:stretch>
        </p:blipFill>
        <p:spPr>
          <a:xfrm>
            <a:off x="991092" y="2701357"/>
            <a:ext cx="3708278" cy="2288703"/>
          </a:xfrm>
          <a:prstGeom prst="rect">
            <a:avLst/>
          </a:prstGeom>
        </p:spPr>
      </p:pic>
      <p:pic>
        <p:nvPicPr>
          <p:cNvPr id="2" name="Grafik 1">
            <a:extLst>
              <a:ext uri="{FF2B5EF4-FFF2-40B4-BE49-F238E27FC236}">
                <a16:creationId xmlns:a16="http://schemas.microsoft.com/office/drawing/2014/main" id="{3500B299-623F-4C4F-BD9E-AA316BE51D60}"/>
              </a:ext>
            </a:extLst>
          </p:cNvPr>
          <p:cNvPicPr>
            <a:picLocks noChangeAspect="1"/>
          </p:cNvPicPr>
          <p:nvPr/>
        </p:nvPicPr>
        <p:blipFill>
          <a:blip r:embed="rId4"/>
          <a:stretch>
            <a:fillRect/>
          </a:stretch>
        </p:blipFill>
        <p:spPr>
          <a:xfrm>
            <a:off x="3662319" y="1280607"/>
            <a:ext cx="3491511" cy="2332247"/>
          </a:xfrm>
          <a:prstGeom prst="rect">
            <a:avLst/>
          </a:prstGeom>
        </p:spPr>
      </p:pic>
      <p:sp>
        <p:nvSpPr>
          <p:cNvPr id="4" name="Titel 1"/>
          <p:cNvSpPr>
            <a:spLocks noGrp="1"/>
          </p:cNvSpPr>
          <p:nvPr>
            <p:ph type="title"/>
          </p:nvPr>
        </p:nvSpPr>
        <p:spPr bwMode="auto"/>
        <p:txBody>
          <a:bodyPr/>
          <a:lstStyle/>
          <a:p>
            <a:pPr>
              <a:defRPr/>
            </a:pPr>
            <a:r>
              <a:rPr lang="de-DE" dirty="0"/>
              <a:t>Schlagzeilen</a:t>
            </a:r>
            <a:endParaRPr dirty="0"/>
          </a:p>
        </p:txBody>
      </p:sp>
      <p:sp>
        <p:nvSpPr>
          <p:cNvPr id="6" name="Fußzeilenplatzhalter 3"/>
          <p:cNvSpPr>
            <a:spLocks noGrp="1"/>
          </p:cNvSpPr>
          <p:nvPr>
            <p:ph type="ftr" sz="quarter" idx="10"/>
          </p:nvPr>
        </p:nvSpPr>
        <p:spPr bwMode="auto"/>
        <p:txBody>
          <a:bodyPr/>
          <a:lstStyle/>
          <a:p>
            <a:pPr>
              <a:defRPr/>
            </a:pPr>
            <a:r>
              <a:rPr lang="de-DE"/>
              <a:t>Klimawandelanpassung - Kichererbsenanbau</a:t>
            </a:r>
          </a:p>
        </p:txBody>
      </p:sp>
      <p:pic>
        <p:nvPicPr>
          <p:cNvPr id="9" name="Grafik 17"/>
          <p:cNvPicPr>
            <a:picLocks noChangeAspect="1"/>
          </p:cNvPicPr>
          <p:nvPr/>
        </p:nvPicPr>
        <p:blipFill>
          <a:blip r:embed="rId5"/>
          <a:stretch/>
        </p:blipFill>
        <p:spPr bwMode="auto">
          <a:xfrm>
            <a:off x="7153830" y="1410892"/>
            <a:ext cx="3121095" cy="2332247"/>
          </a:xfrm>
          <a:prstGeom prst="rect">
            <a:avLst/>
          </a:prstGeom>
        </p:spPr>
      </p:pic>
      <p:pic>
        <p:nvPicPr>
          <p:cNvPr id="10" name="Grafik 19"/>
          <p:cNvPicPr>
            <a:picLocks noChangeAspect="1"/>
          </p:cNvPicPr>
          <p:nvPr/>
        </p:nvPicPr>
        <p:blipFill>
          <a:blip r:embed="rId6"/>
          <a:stretch/>
        </p:blipFill>
        <p:spPr bwMode="auto">
          <a:xfrm>
            <a:off x="6531160" y="3503045"/>
            <a:ext cx="3268870" cy="2453456"/>
          </a:xfrm>
          <a:prstGeom prst="rect">
            <a:avLst/>
          </a:prstGeom>
        </p:spPr>
      </p:pic>
      <p:sp>
        <p:nvSpPr>
          <p:cNvPr id="11" name="Inhaltsplatzhalter 10">
            <a:extLst>
              <a:ext uri="{FF2B5EF4-FFF2-40B4-BE49-F238E27FC236}">
                <a16:creationId xmlns:a16="http://schemas.microsoft.com/office/drawing/2014/main" id="{51E4619E-8E7C-4F6D-8792-B274127F0DF9}"/>
              </a:ext>
            </a:extLst>
          </p:cNvPr>
          <p:cNvSpPr txBox="1">
            <a:spLocks noGrp="1"/>
          </p:cNvSpPr>
          <p:nvPr>
            <p:ph idx="1"/>
          </p:nvPr>
        </p:nvSpPr>
        <p:spPr bwMode="auto">
          <a:xfrm>
            <a:off x="10307508" y="5956501"/>
            <a:ext cx="1277914" cy="525272"/>
          </a:xfrm>
          <a:prstGeom prst="rect">
            <a:avLst/>
          </a:prstGeom>
          <a:noFill/>
        </p:spPr>
        <p:txBody>
          <a:bodyPr wrap="none" rtlCol="0">
            <a:spAutoFit/>
          </a:bodyPr>
          <a:lstStyle/>
          <a:p>
            <a:pPr marL="0" indent="0">
              <a:buNone/>
            </a:pPr>
            <a:r>
              <a:rPr lang="de-DE" sz="1100" dirty="0"/>
              <a:t>Alle Bilder: </a:t>
            </a:r>
            <a:r>
              <a:rPr lang="de-DE" sz="1100" dirty="0" err="1"/>
              <a:t>pixabay</a:t>
            </a:r>
            <a:endParaRPr lang="de-DE" sz="1100" dirty="0"/>
          </a:p>
          <a:p>
            <a:pPr marL="0" indent="0">
              <a:buNone/>
            </a:pPr>
            <a:endParaRPr lang="de-DE" sz="1100" dirty="0"/>
          </a:p>
        </p:txBody>
      </p:sp>
      <p:pic>
        <p:nvPicPr>
          <p:cNvPr id="5" name="Grafik 4">
            <a:extLst>
              <a:ext uri="{FF2B5EF4-FFF2-40B4-BE49-F238E27FC236}">
                <a16:creationId xmlns:a16="http://schemas.microsoft.com/office/drawing/2014/main" id="{3ADD8253-EAC3-4BA7-9E4E-B4B2FA684893}"/>
              </a:ext>
            </a:extLst>
          </p:cNvPr>
          <p:cNvPicPr>
            <a:picLocks noChangeAspect="1"/>
          </p:cNvPicPr>
          <p:nvPr/>
        </p:nvPicPr>
        <p:blipFill>
          <a:blip r:embed="rId7"/>
          <a:stretch>
            <a:fillRect/>
          </a:stretch>
        </p:blipFill>
        <p:spPr>
          <a:xfrm>
            <a:off x="3167248" y="3428999"/>
            <a:ext cx="3434396" cy="22887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Auswirkungen des Klimawandels</a:t>
            </a:r>
            <a:endParaRPr dirty="0"/>
          </a:p>
        </p:txBody>
      </p:sp>
      <p:sp>
        <p:nvSpPr>
          <p:cNvPr id="6" name="Fußzeilenplatzhalter 3"/>
          <p:cNvSpPr>
            <a:spLocks noGrp="1"/>
          </p:cNvSpPr>
          <p:nvPr>
            <p:ph type="ftr" sz="quarter" idx="10"/>
          </p:nvPr>
        </p:nvSpPr>
        <p:spPr bwMode="auto"/>
        <p:txBody>
          <a:bodyPr/>
          <a:lstStyle/>
          <a:p>
            <a:pPr>
              <a:defRPr/>
            </a:pPr>
            <a:r>
              <a:rPr lang="de-DE"/>
              <a:t>Klimawandelanpassung - Kichererbsenanbau</a:t>
            </a:r>
          </a:p>
        </p:txBody>
      </p:sp>
      <p:pic>
        <p:nvPicPr>
          <p:cNvPr id="8" name="Inhaltsplatzhalter 2">
            <a:extLst>
              <a:ext uri="{FF2B5EF4-FFF2-40B4-BE49-F238E27FC236}">
                <a16:creationId xmlns:a16="http://schemas.microsoft.com/office/drawing/2014/main" id="{56D4687B-C91D-4EC1-93FF-9D1A6C225394}"/>
              </a:ext>
            </a:extLst>
          </p:cNvPr>
          <p:cNvPicPr>
            <a:picLocks noChangeAspect="1"/>
          </p:cNvPicPr>
          <p:nvPr/>
        </p:nvPicPr>
        <p:blipFill rotWithShape="1">
          <a:blip r:embed="rId3"/>
          <a:srcRect l="25513" t="21974" r="38041" b="40046"/>
          <a:stretch/>
        </p:blipFill>
        <p:spPr bwMode="auto">
          <a:xfrm>
            <a:off x="1955640" y="1120022"/>
            <a:ext cx="8280719" cy="4853881"/>
          </a:xfrm>
          <a:prstGeom prst="rect">
            <a:avLst/>
          </a:prstGeom>
        </p:spPr>
      </p:pic>
      <p:sp>
        <p:nvSpPr>
          <p:cNvPr id="7" name="Textfeld 7"/>
          <p:cNvSpPr>
            <a:spLocks/>
          </p:cNvSpPr>
          <p:nvPr/>
        </p:nvSpPr>
        <p:spPr bwMode="auto">
          <a:xfrm>
            <a:off x="8650967" y="6083311"/>
            <a:ext cx="2702832" cy="276999"/>
          </a:xfrm>
          <a:prstGeom prst="rect">
            <a:avLst/>
          </a:prstGeom>
          <a:noFill/>
          <a:ln>
            <a:noFill/>
          </a:ln>
        </p:spPr>
        <p:txBody>
          <a:bodyPr wrap="square" rtlCol="0">
            <a:spAutoFit/>
          </a:bodyPr>
          <a:lstStyle/>
          <a:p>
            <a:pPr>
              <a:defRPr/>
            </a:pPr>
            <a:r>
              <a:rPr lang="de-DE" sz="1200" dirty="0" err="1">
                <a:cs typeface="Arial"/>
              </a:rPr>
              <a:t>Copryright</a:t>
            </a:r>
            <a:r>
              <a:rPr lang="de-DE" sz="1200" dirty="0">
                <a:cs typeface="Arial"/>
              </a:rPr>
              <a:t>: Statista 2021, Daten: DWD</a:t>
            </a:r>
          </a:p>
        </p:txBody>
      </p:sp>
    </p:spTree>
    <p:extLst>
      <p:ext uri="{BB962C8B-B14F-4D97-AF65-F5344CB8AC3E}">
        <p14:creationId xmlns:p14="http://schemas.microsoft.com/office/powerpoint/2010/main" val="1789508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Auswirkungen des Klimawandels</a:t>
            </a:r>
            <a:endParaRPr dirty="0"/>
          </a:p>
        </p:txBody>
      </p:sp>
      <p:sp>
        <p:nvSpPr>
          <p:cNvPr id="6" name="Fußzeilenplatzhalter 3"/>
          <p:cNvSpPr>
            <a:spLocks noGrp="1"/>
          </p:cNvSpPr>
          <p:nvPr>
            <p:ph type="ftr" sz="quarter" idx="10"/>
          </p:nvPr>
        </p:nvSpPr>
        <p:spPr bwMode="auto"/>
        <p:txBody>
          <a:bodyPr/>
          <a:lstStyle/>
          <a:p>
            <a:pPr>
              <a:defRPr/>
            </a:pPr>
            <a:r>
              <a:rPr lang="de-DE"/>
              <a:t>Klimawandelanpassung - Kichererbsenanbau</a:t>
            </a:r>
          </a:p>
        </p:txBody>
      </p:sp>
      <p:sp>
        <p:nvSpPr>
          <p:cNvPr id="3" name="Inhaltsplatzhalter 2">
            <a:extLst>
              <a:ext uri="{FF2B5EF4-FFF2-40B4-BE49-F238E27FC236}">
                <a16:creationId xmlns:a16="http://schemas.microsoft.com/office/drawing/2014/main" id="{5E459DAC-46A5-4C8A-A7DA-5CC3767955C4}"/>
              </a:ext>
            </a:extLst>
          </p:cNvPr>
          <p:cNvSpPr>
            <a:spLocks noGrp="1"/>
          </p:cNvSpPr>
          <p:nvPr>
            <p:ph idx="1"/>
          </p:nvPr>
        </p:nvSpPr>
        <p:spPr/>
        <p:txBody>
          <a:bodyPr/>
          <a:lstStyle/>
          <a:p>
            <a:r>
              <a:rPr lang="de-DE" b="1" dirty="0"/>
              <a:t> Starke Schwankungen </a:t>
            </a:r>
            <a:r>
              <a:rPr lang="de-DE" dirty="0"/>
              <a:t>von Jahr zu Jahr (hohe Variabilität) bzw. „festgefahrene“ Wetterlagen</a:t>
            </a:r>
          </a:p>
          <a:p>
            <a:pPr marL="342900" indent="-342900">
              <a:spcAft>
                <a:spcPts val="600"/>
              </a:spcAft>
              <a:defRPr/>
            </a:pPr>
            <a:r>
              <a:rPr lang="de-DE" b="1" dirty="0"/>
              <a:t>Temperaturanstieg</a:t>
            </a:r>
            <a:endParaRPr lang="de-DE" dirty="0"/>
          </a:p>
          <a:p>
            <a:r>
              <a:rPr lang="de-DE" b="1" dirty="0"/>
              <a:t> Veränderte Niederschlagsverteilung</a:t>
            </a:r>
          </a:p>
          <a:p>
            <a:pPr lvl="1">
              <a:buFont typeface="Courier New" panose="02070309020205020404" pitchFamily="49" charset="0"/>
              <a:buChar char="o"/>
            </a:pPr>
            <a:r>
              <a:rPr lang="de-DE" b="1" dirty="0"/>
              <a:t> </a:t>
            </a:r>
            <a:r>
              <a:rPr lang="de-DE" dirty="0"/>
              <a:t>geringere Niederschläge im Sommerhalbjahr</a:t>
            </a:r>
          </a:p>
          <a:p>
            <a:pPr lvl="1">
              <a:buFont typeface="Courier New" panose="02070309020205020404" pitchFamily="49" charset="0"/>
              <a:buChar char="o"/>
            </a:pPr>
            <a:r>
              <a:rPr lang="de-DE" dirty="0"/>
              <a:t> vermehrte Niederschläge im Winterhalbjahr</a:t>
            </a:r>
          </a:p>
          <a:p>
            <a:pPr marL="342900" indent="-342900">
              <a:defRPr/>
            </a:pPr>
            <a:r>
              <a:rPr lang="de-DE" b="1" dirty="0"/>
              <a:t>Extremwetter-Ereignisse</a:t>
            </a:r>
            <a:r>
              <a:rPr lang="de-DE" dirty="0"/>
              <a:t> werden zunehmen</a:t>
            </a:r>
          </a:p>
          <a:p>
            <a:pPr marL="342900" indent="-342900">
              <a:lnSpc>
                <a:spcPct val="100000"/>
              </a:lnSpc>
              <a:defRPr/>
            </a:pPr>
            <a:r>
              <a:rPr lang="de-DE" b="1" dirty="0"/>
              <a:t>Verlängerte Vegetationsperiode</a:t>
            </a:r>
            <a:endParaRPr lang="de-DE" dirty="0"/>
          </a:p>
          <a:p>
            <a:pPr marL="0" indent="0">
              <a:buNone/>
            </a:pPr>
            <a:endParaRPr lang="de-DE" dirty="0"/>
          </a:p>
        </p:txBody>
      </p:sp>
      <p:pic>
        <p:nvPicPr>
          <p:cNvPr id="7" name="Grafik 6">
            <a:extLst>
              <a:ext uri="{FF2B5EF4-FFF2-40B4-BE49-F238E27FC236}">
                <a16:creationId xmlns:a16="http://schemas.microsoft.com/office/drawing/2014/main" id="{515018D9-F344-4132-A32E-2A6209B405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908202" y="2805552"/>
            <a:ext cx="4224468" cy="2376264"/>
          </a:xfrm>
          <a:prstGeom prst="rect">
            <a:avLst/>
          </a:prstGeom>
        </p:spPr>
      </p:pic>
      <p:sp>
        <p:nvSpPr>
          <p:cNvPr id="11" name="Inhaltsplatzhalter 10">
            <a:extLst>
              <a:ext uri="{FF2B5EF4-FFF2-40B4-BE49-F238E27FC236}">
                <a16:creationId xmlns:a16="http://schemas.microsoft.com/office/drawing/2014/main" id="{F3612B63-CCC4-4F13-8CDB-79E65AC1BEA1}"/>
              </a:ext>
            </a:extLst>
          </p:cNvPr>
          <p:cNvSpPr txBox="1">
            <a:spLocks/>
          </p:cNvSpPr>
          <p:nvPr/>
        </p:nvSpPr>
        <p:spPr bwMode="auto">
          <a:xfrm>
            <a:off x="8734980" y="6105918"/>
            <a:ext cx="2616422" cy="525272"/>
          </a:xfrm>
          <a:prstGeom prst="rect">
            <a:avLst/>
          </a:prstGeom>
          <a:noFill/>
        </p:spPr>
        <p:txBody>
          <a:bodyPr wrap="non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pPr>
            <a:r>
              <a:rPr lang="de-DE" sz="1100" dirty="0"/>
              <a:t>Überschwemmtes Feld, Bodensee-Stiftung</a:t>
            </a:r>
          </a:p>
          <a:p>
            <a:pPr marL="0" indent="0">
              <a:buFont typeface="Arial"/>
              <a:buNone/>
            </a:pPr>
            <a:endParaRPr lang="de-DE" sz="1100" dirty="0"/>
          </a:p>
        </p:txBody>
      </p:sp>
    </p:spTree>
    <p:extLst>
      <p:ext uri="{BB962C8B-B14F-4D97-AF65-F5344CB8AC3E}">
        <p14:creationId xmlns:p14="http://schemas.microsoft.com/office/powerpoint/2010/main" val="1544131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Was können wir tun?</a:t>
            </a:r>
          </a:p>
        </p:txBody>
      </p:sp>
      <p:sp>
        <p:nvSpPr>
          <p:cNvPr id="5" name="Inhaltsplatzhalter 2"/>
          <p:cNvSpPr>
            <a:spLocks noGrp="1"/>
          </p:cNvSpPr>
          <p:nvPr>
            <p:ph idx="1"/>
          </p:nvPr>
        </p:nvSpPr>
        <p:spPr bwMode="auto">
          <a:xfrm>
            <a:off x="838200" y="1463040"/>
            <a:ext cx="10800806" cy="4713923"/>
          </a:xfrm>
        </p:spPr>
        <p:txBody>
          <a:bodyPr/>
          <a:lstStyle/>
          <a:p>
            <a:pPr marL="0" indent="0">
              <a:buNone/>
              <a:defRPr/>
            </a:pPr>
            <a:r>
              <a:rPr lang="de-DE" dirty="0"/>
              <a:t>Umsetzen von Anpassungsmaßnahmen, die an die betrieblichen und regionalen Gegebenheiten angepassten sind.</a:t>
            </a:r>
          </a:p>
          <a:p>
            <a:pPr marL="0" indent="0">
              <a:buNone/>
              <a:defRPr/>
            </a:pPr>
            <a:endParaRPr lang="de-DE" dirty="0"/>
          </a:p>
          <a:p>
            <a:pPr marL="0" indent="0">
              <a:buNone/>
              <a:defRPr/>
            </a:pPr>
            <a:r>
              <a:rPr lang="de-DE" b="1" dirty="0">
                <a:solidFill>
                  <a:schemeClr val="accent1"/>
                </a:solidFill>
              </a:rPr>
              <a:t>Ziel:</a:t>
            </a:r>
          </a:p>
          <a:p>
            <a:pPr marL="0" indent="0" algn="ctr">
              <a:buNone/>
              <a:defRPr/>
            </a:pPr>
            <a:r>
              <a:rPr lang="de-DE" b="1" dirty="0"/>
              <a:t> Erhöhung der Widerstandsfähigkeit </a:t>
            </a:r>
          </a:p>
          <a:p>
            <a:pPr marL="0" indent="0" algn="ctr">
              <a:buNone/>
              <a:defRPr/>
            </a:pPr>
            <a:r>
              <a:rPr lang="de-DE" b="1" dirty="0"/>
              <a:t>(= Resilienz) des Betriebes</a:t>
            </a:r>
            <a:endParaRPr lang="de-DE" dirty="0"/>
          </a:p>
          <a:p>
            <a:pPr>
              <a:defRPr/>
            </a:pPr>
            <a:endParaRPr lang="de-DE"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Klimawandelanpassung - Kichererbsenanbau</a:t>
            </a:r>
          </a:p>
        </p:txBody>
      </p:sp>
      <p:pic>
        <p:nvPicPr>
          <p:cNvPr id="2" name="Grafik 1">
            <a:extLst>
              <a:ext uri="{FF2B5EF4-FFF2-40B4-BE49-F238E27FC236}">
                <a16:creationId xmlns:a16="http://schemas.microsoft.com/office/drawing/2014/main" id="{97383E58-BE3D-4067-B7A2-477FA5D0DFC2}"/>
              </a:ext>
            </a:extLst>
          </p:cNvPr>
          <p:cNvPicPr>
            <a:picLocks noChangeAspect="1"/>
          </p:cNvPicPr>
          <p:nvPr/>
        </p:nvPicPr>
        <p:blipFill>
          <a:blip r:embed="rId3"/>
          <a:stretch>
            <a:fillRect/>
          </a:stretch>
        </p:blipFill>
        <p:spPr>
          <a:xfrm>
            <a:off x="8976320" y="4024571"/>
            <a:ext cx="2852968" cy="2136546"/>
          </a:xfrm>
          <a:prstGeom prst="rect">
            <a:avLst/>
          </a:prstGeom>
        </p:spPr>
      </p:pic>
      <p:sp>
        <p:nvSpPr>
          <p:cNvPr id="7" name="Textfeld 6">
            <a:extLst>
              <a:ext uri="{FF2B5EF4-FFF2-40B4-BE49-F238E27FC236}">
                <a16:creationId xmlns:a16="http://schemas.microsoft.com/office/drawing/2014/main" id="{DAA26FEF-DADE-4CE2-B1B3-CAFA3074FB82}"/>
              </a:ext>
            </a:extLst>
          </p:cNvPr>
          <p:cNvSpPr txBox="1"/>
          <p:nvPr/>
        </p:nvSpPr>
        <p:spPr bwMode="auto">
          <a:xfrm>
            <a:off x="9982272" y="6093325"/>
            <a:ext cx="1871025" cy="261610"/>
          </a:xfrm>
          <a:prstGeom prst="rect">
            <a:avLst/>
          </a:prstGeom>
          <a:noFill/>
        </p:spPr>
        <p:txBody>
          <a:bodyPr wrap="none" rtlCol="0">
            <a:spAutoFit/>
          </a:bodyPr>
          <a:lstStyle/>
          <a:p>
            <a:r>
              <a:rPr lang="de-DE" sz="1100" dirty="0"/>
              <a:t>Untersaat, Bodensee-Stiftung</a:t>
            </a:r>
          </a:p>
        </p:txBody>
      </p:sp>
    </p:spTree>
    <p:extLst>
      <p:ext uri="{BB962C8B-B14F-4D97-AF65-F5344CB8AC3E}">
        <p14:creationId xmlns:p14="http://schemas.microsoft.com/office/powerpoint/2010/main" val="257875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Anpassungsmaßnahmen – Verbesserung der Bodenstruktur</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p:txBody>
          <a:bodyPr/>
          <a:lstStyle/>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Kalkung</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bedarfsgerechte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Düngung</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Organische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Düngung</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Kompostgaben</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Ganzjährige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Bodenbedeckung</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Vielseitige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Zwischenfruchtmischungen</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Vielseitige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Fruchtfolge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Gemenge</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Untersaaten</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b="1" dirty="0" err="1">
                <a:solidFill>
                  <a:schemeClr val="accent1"/>
                </a:solidFill>
                <a:cs typeface="Arial" panose="020B0604020202020204" pitchFamily="34" charset="0"/>
              </a:rPr>
              <a:t>Leguminosenanbau</a:t>
            </a:r>
            <a:r>
              <a:rPr lang="en-GB" altLang="de-DE" sz="2800" b="1" dirty="0">
                <a:solidFill>
                  <a:schemeClr val="accent1"/>
                </a:solidFill>
                <a:cs typeface="Arial" panose="020B0604020202020204" pitchFamily="34" charset="0"/>
              </a:rPr>
              <a:t> </a:t>
            </a:r>
            <a:r>
              <a:rPr lang="en-GB" altLang="de-DE" sz="2800" b="1" dirty="0" err="1">
                <a:solidFill>
                  <a:schemeClr val="accent1"/>
                </a:solidFill>
                <a:cs typeface="Arial" panose="020B0604020202020204" pitchFamily="34" charset="0"/>
              </a:rPr>
              <a:t>z.B</a:t>
            </a:r>
            <a:r>
              <a:rPr lang="en-GB" altLang="de-DE" sz="2800" b="1" dirty="0">
                <a:solidFill>
                  <a:schemeClr val="accent1"/>
                </a:solidFill>
                <a:cs typeface="Arial" panose="020B0604020202020204" pitchFamily="34" charset="0"/>
              </a:rPr>
              <a:t>. </a:t>
            </a:r>
            <a:r>
              <a:rPr lang="en-GB" altLang="de-DE" sz="2800" b="1" dirty="0" err="1">
                <a:solidFill>
                  <a:schemeClr val="accent1"/>
                </a:solidFill>
                <a:cs typeface="Arial" panose="020B0604020202020204" pitchFamily="34" charset="0"/>
              </a:rPr>
              <a:t>Kichererbsen</a:t>
            </a:r>
            <a:endParaRPr lang="en-GB" altLang="de-DE" sz="2800" b="1" dirty="0">
              <a:solidFill>
                <a:schemeClr val="accent1"/>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Reduzierte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Bodenbearbeitung</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Mulchsaat</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geringere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Pflugtiefe</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r>
              <a:rPr lang="en-GB" altLang="de-DE" sz="2800" dirty="0" err="1">
                <a:solidFill>
                  <a:schemeClr val="tx1">
                    <a:lumMod val="75000"/>
                    <a:lumOff val="25000"/>
                  </a:schemeClr>
                </a:solidFill>
                <a:cs typeface="Arial" panose="020B0604020202020204" pitchFamily="34" charset="0"/>
              </a:rPr>
              <a:t>Anpassung</a:t>
            </a:r>
            <a:r>
              <a:rPr lang="en-GB" altLang="de-DE" sz="2800" dirty="0">
                <a:solidFill>
                  <a:schemeClr val="tx1">
                    <a:lumMod val="75000"/>
                    <a:lumOff val="25000"/>
                  </a:schemeClr>
                </a:solidFill>
                <a:cs typeface="Arial" panose="020B0604020202020204" pitchFamily="34" charset="0"/>
              </a:rPr>
              <a:t> des </a:t>
            </a:r>
            <a:r>
              <a:rPr lang="en-GB" altLang="de-DE" sz="2800" dirty="0" err="1">
                <a:solidFill>
                  <a:schemeClr val="tx1">
                    <a:lumMod val="75000"/>
                    <a:lumOff val="25000"/>
                  </a:schemeClr>
                </a:solidFill>
                <a:cs typeface="Arial" panose="020B0604020202020204" pitchFamily="34" charset="0"/>
              </a:rPr>
              <a:t>Reifendrucks</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Befahrbarkeit</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beachten</a:t>
            </a:r>
            <a:endParaRPr lang="en-GB" altLang="de-DE" sz="2800" dirty="0">
              <a:solidFill>
                <a:schemeClr val="tx1">
                  <a:lumMod val="75000"/>
                  <a:lumOff val="25000"/>
                </a:schemeClr>
              </a:solidFill>
              <a:cs typeface="Arial" panose="020B0604020202020204" pitchFamily="34" charset="0"/>
            </a:endParaRPr>
          </a:p>
          <a:p>
            <a:pPr marL="0" indent="0">
              <a:lnSpc>
                <a:spcPct val="100000"/>
              </a:lnSpc>
              <a:buNone/>
              <a:defRPr/>
            </a:pPr>
            <a:endParaRPr sz="2400" dirty="0"/>
          </a:p>
          <a:p>
            <a:pPr>
              <a:defRPr/>
            </a:pPr>
            <a:endParaRPr lang="de-DE" dirty="0"/>
          </a:p>
        </p:txBody>
      </p:sp>
      <p:sp>
        <p:nvSpPr>
          <p:cNvPr id="2" name="Textfeld 1">
            <a:extLst>
              <a:ext uri="{FF2B5EF4-FFF2-40B4-BE49-F238E27FC236}">
                <a16:creationId xmlns:a16="http://schemas.microsoft.com/office/drawing/2014/main" id="{D24605F0-1992-447F-915C-90C2FFCCA1A9}"/>
              </a:ext>
            </a:extLst>
          </p:cNvPr>
          <p:cNvSpPr txBox="1"/>
          <p:nvPr/>
        </p:nvSpPr>
        <p:spPr>
          <a:xfrm>
            <a:off x="10358633" y="4529851"/>
            <a:ext cx="1138453" cy="261610"/>
          </a:xfrm>
          <a:prstGeom prst="rect">
            <a:avLst/>
          </a:prstGeom>
          <a:noFill/>
        </p:spPr>
        <p:txBody>
          <a:bodyPr wrap="none" rtlCol="0">
            <a:spAutoFit/>
          </a:bodyPr>
          <a:lstStyle/>
          <a:p>
            <a:r>
              <a:rPr lang="de-DE" sz="1100" dirty="0"/>
              <a:t>Wickroggen, LLH</a:t>
            </a:r>
          </a:p>
        </p:txBody>
      </p:sp>
      <p:pic>
        <p:nvPicPr>
          <p:cNvPr id="8" name="Grafik 7">
            <a:extLst>
              <a:ext uri="{FF2B5EF4-FFF2-40B4-BE49-F238E27FC236}">
                <a16:creationId xmlns:a16="http://schemas.microsoft.com/office/drawing/2014/main" id="{9733282A-42CB-4EF5-A9D9-B69242E81F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808221" y="1840986"/>
            <a:ext cx="3072988" cy="2304741"/>
          </a:xfrm>
          <a:prstGeom prst="rect">
            <a:avLst/>
          </a:prstGeom>
        </p:spPr>
      </p:pic>
    </p:spTree>
    <p:extLst>
      <p:ext uri="{BB962C8B-B14F-4D97-AF65-F5344CB8AC3E}">
        <p14:creationId xmlns:p14="http://schemas.microsoft.com/office/powerpoint/2010/main" val="4027152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Anpassungsmaßnahmen – Risikostreuung</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p:txBody>
          <a:bodyPr/>
          <a:lstStyle/>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Vielseitige</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Fruchtfolge</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Anbaudiversifizierung</a:t>
            </a:r>
            <a:r>
              <a:rPr lang="en-GB" altLang="de-DE" dirty="0">
                <a:solidFill>
                  <a:schemeClr val="tx1">
                    <a:lumMod val="75000"/>
                    <a:lumOff val="25000"/>
                  </a:schemeClr>
                </a:solidFill>
                <a:cs typeface="Arial" panose="020B0604020202020204" pitchFamily="34" charset="0"/>
              </a:rPr>
              <a:t>)</a:t>
            </a:r>
          </a:p>
          <a:p>
            <a:pPr marL="628650" indent="-342900">
              <a:spcAft>
                <a:spcPts val="600"/>
              </a:spcAft>
              <a:buFont typeface="Courier New" panose="02070309020205020404" pitchFamily="49" charset="0"/>
              <a:buChar char="o"/>
              <a:defRPr/>
            </a:pPr>
            <a:r>
              <a:rPr lang="en-GB" altLang="de-DE" b="1" dirty="0" err="1">
                <a:solidFill>
                  <a:schemeClr val="accent1"/>
                </a:solidFill>
                <a:cs typeface="Arial" panose="020B0604020202020204" pitchFamily="34" charset="0"/>
              </a:rPr>
              <a:t>Anbau</a:t>
            </a:r>
            <a:r>
              <a:rPr lang="en-GB" altLang="de-DE" b="1" dirty="0">
                <a:solidFill>
                  <a:schemeClr val="accent1"/>
                </a:solidFill>
                <a:cs typeface="Arial" panose="020B0604020202020204" pitchFamily="34" charset="0"/>
              </a:rPr>
              <a:t> “</a:t>
            </a:r>
            <a:r>
              <a:rPr lang="en-GB" altLang="de-DE" b="1" dirty="0" err="1">
                <a:solidFill>
                  <a:schemeClr val="accent1"/>
                </a:solidFill>
                <a:cs typeface="Arial" panose="020B0604020202020204" pitchFamily="34" charset="0"/>
              </a:rPr>
              <a:t>neuer</a:t>
            </a:r>
            <a:r>
              <a:rPr lang="en-GB" altLang="de-DE" b="1" dirty="0">
                <a:solidFill>
                  <a:schemeClr val="accent1"/>
                </a:solidFill>
                <a:cs typeface="Arial" panose="020B0604020202020204" pitchFamily="34" charset="0"/>
              </a:rPr>
              <a:t>” </a:t>
            </a:r>
            <a:r>
              <a:rPr lang="en-GB" altLang="de-DE" b="1" dirty="0" err="1">
                <a:solidFill>
                  <a:schemeClr val="accent1"/>
                </a:solidFill>
                <a:cs typeface="Arial" panose="020B0604020202020204" pitchFamily="34" charset="0"/>
              </a:rPr>
              <a:t>Kulturen</a:t>
            </a:r>
            <a:r>
              <a:rPr lang="en-GB" altLang="de-DE" b="1" dirty="0">
                <a:solidFill>
                  <a:schemeClr val="accent1"/>
                </a:solidFill>
                <a:cs typeface="Arial" panose="020B0604020202020204" pitchFamily="34" charset="0"/>
              </a:rPr>
              <a:t> </a:t>
            </a:r>
            <a:r>
              <a:rPr lang="en-GB" altLang="de-DE" b="1" dirty="0" err="1">
                <a:solidFill>
                  <a:schemeClr val="accent1"/>
                </a:solidFill>
                <a:cs typeface="Arial" panose="020B0604020202020204" pitchFamily="34" charset="0"/>
              </a:rPr>
              <a:t>wie</a:t>
            </a:r>
            <a:r>
              <a:rPr lang="en-GB" altLang="de-DE" b="1" dirty="0">
                <a:solidFill>
                  <a:schemeClr val="accent1"/>
                </a:solidFill>
                <a:cs typeface="Arial" panose="020B0604020202020204" pitchFamily="34" charset="0"/>
              </a:rPr>
              <a:t> die </a:t>
            </a:r>
            <a:r>
              <a:rPr lang="en-GB" altLang="de-DE" b="1" dirty="0" err="1">
                <a:solidFill>
                  <a:schemeClr val="accent1"/>
                </a:solidFill>
                <a:cs typeface="Arial" panose="020B0604020202020204" pitchFamily="34" charset="0"/>
              </a:rPr>
              <a:t>Kichererbse</a:t>
            </a:r>
            <a:endParaRPr lang="en-GB" altLang="de-DE" b="1" dirty="0">
              <a:solidFill>
                <a:schemeClr val="accent1"/>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Gemengeanbau</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Einsatz</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unterschiedlicher</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Sorten</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a:solidFill>
                  <a:schemeClr val="tx1">
                    <a:lumMod val="75000"/>
                    <a:lumOff val="25000"/>
                  </a:schemeClr>
                </a:solidFill>
                <a:cs typeface="Arial" panose="020B0604020202020204" pitchFamily="34" charset="0"/>
              </a:rPr>
              <a:t>Winter- </a:t>
            </a:r>
            <a:r>
              <a:rPr lang="en-GB" altLang="de-DE" dirty="0" err="1">
                <a:solidFill>
                  <a:schemeClr val="tx1">
                    <a:lumMod val="75000"/>
                    <a:lumOff val="25000"/>
                  </a:schemeClr>
                </a:solidFill>
                <a:cs typeface="Arial" panose="020B0604020202020204" pitchFamily="34" charset="0"/>
              </a:rPr>
              <a:t>statt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Sommerkulturen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Gerste</a:t>
            </a:r>
            <a:r>
              <a:rPr lang="en-GB" altLang="de-DE" dirty="0">
                <a:solidFill>
                  <a:schemeClr val="tx1">
                    <a:lumMod val="75000"/>
                    <a:lumOff val="25000"/>
                  </a:schemeClr>
                </a:solidFill>
                <a:cs typeface="Arial" panose="020B0604020202020204" pitchFamily="34" charset="0"/>
              </a:rPr>
              <a:t>)</a:t>
            </a: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Weiteres</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Einkommensstandbein</a:t>
            </a:r>
            <a:endParaRPr lang="en-GB" altLang="de-DE" dirty="0">
              <a:solidFill>
                <a:schemeClr val="tx1">
                  <a:lumMod val="75000"/>
                  <a:lumOff val="25000"/>
                </a:schemeClr>
              </a:solidFill>
              <a:cs typeface="Arial" panose="020B0604020202020204" pitchFamily="34" charset="0"/>
            </a:endParaRPr>
          </a:p>
          <a:p>
            <a:pPr marL="0" indent="0">
              <a:lnSpc>
                <a:spcPct val="100000"/>
              </a:lnSpc>
              <a:buNone/>
              <a:defRPr/>
            </a:pPr>
            <a:endParaRPr sz="2400" dirty="0"/>
          </a:p>
          <a:p>
            <a:pPr>
              <a:defRPr/>
            </a:pPr>
            <a:endParaRPr lang="de-DE" dirty="0"/>
          </a:p>
        </p:txBody>
      </p:sp>
      <p:sp>
        <p:nvSpPr>
          <p:cNvPr id="7" name="Textfeld 6">
            <a:extLst>
              <a:ext uri="{FF2B5EF4-FFF2-40B4-BE49-F238E27FC236}">
                <a16:creationId xmlns:a16="http://schemas.microsoft.com/office/drawing/2014/main" id="{8BA96C95-30BD-441F-805B-994CFF850E28}"/>
              </a:ext>
            </a:extLst>
          </p:cNvPr>
          <p:cNvSpPr txBox="1"/>
          <p:nvPr/>
        </p:nvSpPr>
        <p:spPr bwMode="auto">
          <a:xfrm>
            <a:off x="9530087" y="5875555"/>
            <a:ext cx="2023300" cy="261610"/>
          </a:xfrm>
          <a:prstGeom prst="rect">
            <a:avLst/>
          </a:prstGeom>
          <a:noFill/>
        </p:spPr>
        <p:txBody>
          <a:bodyPr wrap="square" rtlCol="0">
            <a:spAutoFit/>
          </a:bodyPr>
          <a:lstStyle/>
          <a:p>
            <a:r>
              <a:rPr lang="de-DE" sz="1100" dirty="0"/>
              <a:t>Kichererbse, Bodensee-Stiftung</a:t>
            </a:r>
          </a:p>
        </p:txBody>
      </p:sp>
      <p:pic>
        <p:nvPicPr>
          <p:cNvPr id="3" name="Grafik 2">
            <a:extLst>
              <a:ext uri="{FF2B5EF4-FFF2-40B4-BE49-F238E27FC236}">
                <a16:creationId xmlns:a16="http://schemas.microsoft.com/office/drawing/2014/main" id="{851702BC-73F1-4FF0-BAC8-5EACA88DB3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0130" y="3365220"/>
            <a:ext cx="3780420" cy="2520280"/>
          </a:xfrm>
          <a:prstGeom prst="rect">
            <a:avLst/>
          </a:prstGeom>
        </p:spPr>
      </p:pic>
    </p:spTree>
    <p:extLst>
      <p:ext uri="{BB962C8B-B14F-4D97-AF65-F5344CB8AC3E}">
        <p14:creationId xmlns:p14="http://schemas.microsoft.com/office/powerpoint/2010/main" val="499244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Anpassungsmaßnahmen – Sonstiges</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p:txBody>
          <a:bodyPr/>
          <a:lstStyle/>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Agroforst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Heckenschutz</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Anbau</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quer</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zum</a:t>
            </a:r>
            <a:r>
              <a:rPr lang="en-GB" altLang="de-DE" dirty="0">
                <a:solidFill>
                  <a:schemeClr val="tx1">
                    <a:lumMod val="75000"/>
                    <a:lumOff val="25000"/>
                  </a:schemeClr>
                </a:solidFill>
                <a:cs typeface="Arial" panose="020B0604020202020204" pitchFamily="34" charset="0"/>
              </a:rPr>
              <a:t> Hang, </a:t>
            </a:r>
            <a:r>
              <a:rPr lang="en-GB" altLang="de-DE" dirty="0" err="1">
                <a:solidFill>
                  <a:schemeClr val="tx1">
                    <a:lumMod val="75000"/>
                    <a:lumOff val="25000"/>
                  </a:schemeClr>
                </a:solidFill>
                <a:cs typeface="Arial" panose="020B0604020202020204" pitchFamily="34" charset="0"/>
              </a:rPr>
              <a:t>Streifenanbau</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Nützlingsblühstreifen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auch</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innerhalb</a:t>
            </a:r>
            <a:r>
              <a:rPr lang="en-GB" altLang="de-DE" dirty="0">
                <a:solidFill>
                  <a:schemeClr val="tx1">
                    <a:lumMod val="75000"/>
                    <a:lumOff val="25000"/>
                  </a:schemeClr>
                </a:solidFill>
                <a:cs typeface="Arial" panose="020B0604020202020204" pitchFamily="34" charset="0"/>
              </a:rPr>
              <a:t> des </a:t>
            </a:r>
            <a:r>
              <a:rPr lang="en-GB" altLang="de-DE" dirty="0" err="1">
                <a:solidFill>
                  <a:schemeClr val="tx1">
                    <a:lumMod val="75000"/>
                    <a:lumOff val="25000"/>
                  </a:schemeClr>
                </a:solidFill>
                <a:cs typeface="Arial" panose="020B0604020202020204" pitchFamily="34" charset="0"/>
              </a:rPr>
              <a:t>Schlages</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Platzierte</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Düngung</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Anpassung</a:t>
            </a:r>
            <a:r>
              <a:rPr lang="en-GB" altLang="de-DE" dirty="0">
                <a:solidFill>
                  <a:schemeClr val="tx1">
                    <a:lumMod val="75000"/>
                    <a:lumOff val="25000"/>
                  </a:schemeClr>
                </a:solidFill>
                <a:cs typeface="Arial" panose="020B0604020202020204" pitchFamily="34" charset="0"/>
              </a:rPr>
              <a:t> der </a:t>
            </a:r>
            <a:r>
              <a:rPr lang="en-GB" altLang="de-DE" dirty="0" err="1">
                <a:solidFill>
                  <a:schemeClr val="tx1">
                    <a:lumMod val="75000"/>
                    <a:lumOff val="25000"/>
                  </a:schemeClr>
                </a:solidFill>
                <a:cs typeface="Arial" panose="020B0604020202020204" pitchFamily="34" charset="0"/>
              </a:rPr>
              <a:t>Aussaattermine</a:t>
            </a:r>
            <a:endParaRPr lang="en-GB" altLang="de-DE"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dirty="0" err="1">
                <a:solidFill>
                  <a:schemeClr val="tx1">
                    <a:lumMod val="75000"/>
                    <a:lumOff val="25000"/>
                  </a:schemeClr>
                </a:solidFill>
                <a:cs typeface="Arial" panose="020B0604020202020204" pitchFamily="34" charset="0"/>
              </a:rPr>
              <a:t>Anbau</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spät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reifenderer</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Sorten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z.B</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bei</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Mais</a:t>
            </a:r>
            <a:r>
              <a:rPr lang="en-GB" altLang="de-DE" dirty="0">
                <a:solidFill>
                  <a:schemeClr val="tx1">
                    <a:lumMod val="75000"/>
                    <a:lumOff val="25000"/>
                  </a:schemeClr>
                </a:solidFill>
                <a:cs typeface="Arial" panose="020B0604020202020204" pitchFamily="34" charset="0"/>
              </a:rPr>
              <a:t>)</a:t>
            </a:r>
          </a:p>
          <a:p>
            <a:pPr marL="0" indent="0">
              <a:lnSpc>
                <a:spcPct val="100000"/>
              </a:lnSpc>
              <a:buNone/>
              <a:defRPr/>
            </a:pPr>
            <a:endParaRPr sz="2400" dirty="0"/>
          </a:p>
          <a:p>
            <a:pPr>
              <a:defRPr/>
            </a:pPr>
            <a:endParaRPr lang="de-DE" dirty="0"/>
          </a:p>
        </p:txBody>
      </p:sp>
      <p:pic>
        <p:nvPicPr>
          <p:cNvPr id="3" name="Grafik 2">
            <a:extLst>
              <a:ext uri="{FF2B5EF4-FFF2-40B4-BE49-F238E27FC236}">
                <a16:creationId xmlns:a16="http://schemas.microsoft.com/office/drawing/2014/main" id="{56C6ECA0-DE13-40E1-9D8F-E72AE93122CC}"/>
              </a:ext>
            </a:extLst>
          </p:cNvPr>
          <p:cNvPicPr>
            <a:picLocks noChangeAspect="1"/>
          </p:cNvPicPr>
          <p:nvPr/>
        </p:nvPicPr>
        <p:blipFill>
          <a:blip r:embed="rId3"/>
          <a:stretch>
            <a:fillRect/>
          </a:stretch>
        </p:blipFill>
        <p:spPr>
          <a:xfrm>
            <a:off x="8167185" y="595079"/>
            <a:ext cx="3506494" cy="2331933"/>
          </a:xfrm>
          <a:prstGeom prst="rect">
            <a:avLst/>
          </a:prstGeom>
        </p:spPr>
      </p:pic>
      <p:sp>
        <p:nvSpPr>
          <p:cNvPr id="7" name="Textfeld 6">
            <a:extLst>
              <a:ext uri="{FF2B5EF4-FFF2-40B4-BE49-F238E27FC236}">
                <a16:creationId xmlns:a16="http://schemas.microsoft.com/office/drawing/2014/main" id="{9DC21717-3303-4714-9700-5BDFB6CF2556}"/>
              </a:ext>
            </a:extLst>
          </p:cNvPr>
          <p:cNvSpPr txBox="1"/>
          <p:nvPr/>
        </p:nvSpPr>
        <p:spPr bwMode="auto">
          <a:xfrm>
            <a:off x="10390200" y="2914162"/>
            <a:ext cx="1410964" cy="261610"/>
          </a:xfrm>
          <a:prstGeom prst="rect">
            <a:avLst/>
          </a:prstGeom>
          <a:noFill/>
        </p:spPr>
        <p:txBody>
          <a:bodyPr wrap="none" rtlCol="0">
            <a:spAutoFit/>
          </a:bodyPr>
          <a:lstStyle/>
          <a:p>
            <a:r>
              <a:rPr lang="de-DE" sz="1100" dirty="0"/>
              <a:t>Agroforst, LTZ, Schulz</a:t>
            </a:r>
          </a:p>
        </p:txBody>
      </p:sp>
    </p:spTree>
    <p:extLst>
      <p:ext uri="{BB962C8B-B14F-4D97-AF65-F5344CB8AC3E}">
        <p14:creationId xmlns:p14="http://schemas.microsoft.com/office/powerpoint/2010/main" val="3732303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Anbau heimischer Eiweißpflanzen</a:t>
            </a:r>
          </a:p>
        </p:txBody>
      </p:sp>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l="9060" r="7425"/>
          <a:stretch/>
        </p:blipFill>
        <p:spPr>
          <a:xfrm>
            <a:off x="2171701" y="1455961"/>
            <a:ext cx="2543231" cy="2404878"/>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9448" y="1459447"/>
            <a:ext cx="1602859" cy="2404290"/>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1700" y="4024040"/>
            <a:ext cx="2915172" cy="2185977"/>
          </a:xfrm>
          <a:prstGeom prst="rect">
            <a:avLst/>
          </a:prstGeom>
        </p:spPr>
      </p:pic>
      <p:pic>
        <p:nvPicPr>
          <p:cNvPr id="9" name="Grafik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06823" y="1455961"/>
            <a:ext cx="1806765" cy="2409020"/>
          </a:xfrm>
          <a:prstGeom prst="rect">
            <a:avLst/>
          </a:prstGeom>
        </p:spPr>
      </p:pic>
      <p:pic>
        <p:nvPicPr>
          <p:cNvPr id="10" name="Grafik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8232316" y="1793756"/>
            <a:ext cx="2410959" cy="1735368"/>
          </a:xfrm>
          <a:prstGeom prst="rect">
            <a:avLst/>
          </a:prstGeom>
        </p:spPr>
      </p:pic>
      <p:sp>
        <p:nvSpPr>
          <p:cNvPr id="12" name="Textfeld 11"/>
          <p:cNvSpPr txBox="1"/>
          <p:nvPr/>
        </p:nvSpPr>
        <p:spPr>
          <a:xfrm>
            <a:off x="5379904" y="4032243"/>
            <a:ext cx="4793373" cy="1950599"/>
          </a:xfrm>
          <a:prstGeom prst="rect">
            <a:avLst/>
          </a:prstGeom>
          <a:noFill/>
        </p:spPr>
        <p:txBody>
          <a:bodyPr wrap="square" rtlCol="0">
            <a:noAutofit/>
          </a:bodyPr>
          <a:lstStyle/>
          <a:p>
            <a:r>
              <a:rPr lang="de-DE" sz="2000" u="sng" dirty="0"/>
              <a:t>Viele Vorteile:</a:t>
            </a:r>
          </a:p>
          <a:p>
            <a:pPr marL="342900" indent="-342900">
              <a:buFont typeface="Arial" panose="020B0604020202020204" pitchFamily="34" charset="0"/>
              <a:buChar char="•"/>
            </a:pPr>
            <a:r>
              <a:rPr lang="de-DE" sz="2000" dirty="0"/>
              <a:t>Weniger Soja-Import</a:t>
            </a:r>
          </a:p>
          <a:p>
            <a:pPr marL="342900" indent="-342900">
              <a:buFont typeface="Arial" panose="020B0604020202020204" pitchFamily="34" charset="0"/>
              <a:buChar char="•"/>
            </a:pPr>
            <a:r>
              <a:rPr lang="de-DE" sz="2000" dirty="0"/>
              <a:t>Erweiterung der Futtergrundlage</a:t>
            </a:r>
          </a:p>
          <a:p>
            <a:pPr marL="342900" indent="-342900">
              <a:buFont typeface="Arial" panose="020B0604020202020204" pitchFamily="34" charset="0"/>
              <a:buChar char="•"/>
            </a:pPr>
            <a:r>
              <a:rPr lang="de-DE" sz="2000" dirty="0"/>
              <a:t>Erweiterung der Fruchtfolge </a:t>
            </a:r>
          </a:p>
          <a:p>
            <a:pPr marL="342900" indent="-342900">
              <a:buFont typeface="Arial" panose="020B0604020202020204" pitchFamily="34" charset="0"/>
              <a:buChar char="•"/>
            </a:pPr>
            <a:r>
              <a:rPr lang="de-DE" sz="2000" dirty="0"/>
              <a:t>Erhöhung der Biodiversität</a:t>
            </a:r>
          </a:p>
          <a:p>
            <a:pPr marL="342900" indent="-342900">
              <a:buFont typeface="Arial" panose="020B0604020202020204" pitchFamily="34" charset="0"/>
              <a:buChar char="•"/>
            </a:pPr>
            <a:r>
              <a:rPr lang="de-DE" sz="2000" dirty="0"/>
              <a:t>Erhöhung des Humusgehalts</a:t>
            </a:r>
          </a:p>
          <a:p>
            <a:pPr marL="342900" indent="-342900">
              <a:buFont typeface="Arial" panose="020B0604020202020204" pitchFamily="34" charset="0"/>
              <a:buChar char="•"/>
            </a:pPr>
            <a:r>
              <a:rPr lang="de-DE" sz="2000" dirty="0"/>
              <a:t>Einsparung von Mineraldünger</a:t>
            </a:r>
          </a:p>
          <a:p>
            <a:endParaRPr lang="de-DE" sz="2000" dirty="0"/>
          </a:p>
          <a:p>
            <a:endParaRPr lang="de-DE" sz="2000" dirty="0"/>
          </a:p>
        </p:txBody>
      </p:sp>
      <p:sp>
        <p:nvSpPr>
          <p:cNvPr id="11" name="Textfeld 10"/>
          <p:cNvSpPr txBox="1"/>
          <p:nvPr/>
        </p:nvSpPr>
        <p:spPr>
          <a:xfrm>
            <a:off x="4027261" y="3596191"/>
            <a:ext cx="757294" cy="230832"/>
          </a:xfrm>
          <a:prstGeom prst="rect">
            <a:avLst/>
          </a:prstGeom>
          <a:noFill/>
        </p:spPr>
        <p:txBody>
          <a:bodyPr wrap="square" rtlCol="0">
            <a:spAutoFit/>
          </a:bodyPr>
          <a:lstStyle/>
          <a:p>
            <a:r>
              <a:rPr lang="de-DE" sz="900" dirty="0">
                <a:solidFill>
                  <a:schemeClr val="bg1"/>
                </a:solidFill>
              </a:rPr>
              <a:t>Foto: LLH</a:t>
            </a:r>
          </a:p>
        </p:txBody>
      </p:sp>
      <p:sp>
        <p:nvSpPr>
          <p:cNvPr id="13" name="Textfeld 12"/>
          <p:cNvSpPr txBox="1"/>
          <p:nvPr/>
        </p:nvSpPr>
        <p:spPr>
          <a:xfrm>
            <a:off x="9560191" y="3568853"/>
            <a:ext cx="757294" cy="230832"/>
          </a:xfrm>
          <a:prstGeom prst="rect">
            <a:avLst/>
          </a:prstGeom>
          <a:noFill/>
        </p:spPr>
        <p:txBody>
          <a:bodyPr wrap="square" rtlCol="0">
            <a:spAutoFit/>
          </a:bodyPr>
          <a:lstStyle/>
          <a:p>
            <a:r>
              <a:rPr lang="de-DE" sz="900" dirty="0">
                <a:solidFill>
                  <a:schemeClr val="bg1"/>
                </a:solidFill>
              </a:rPr>
              <a:t>Foto: LLH</a:t>
            </a:r>
          </a:p>
        </p:txBody>
      </p:sp>
      <p:sp>
        <p:nvSpPr>
          <p:cNvPr id="14" name="Textfeld 13"/>
          <p:cNvSpPr txBox="1"/>
          <p:nvPr/>
        </p:nvSpPr>
        <p:spPr>
          <a:xfrm>
            <a:off x="7734555" y="3597640"/>
            <a:ext cx="757294" cy="230832"/>
          </a:xfrm>
          <a:prstGeom prst="rect">
            <a:avLst/>
          </a:prstGeom>
          <a:noFill/>
        </p:spPr>
        <p:txBody>
          <a:bodyPr wrap="square" rtlCol="0">
            <a:spAutoFit/>
          </a:bodyPr>
          <a:lstStyle/>
          <a:p>
            <a:r>
              <a:rPr lang="de-DE" sz="900" dirty="0">
                <a:solidFill>
                  <a:schemeClr val="bg1"/>
                </a:solidFill>
              </a:rPr>
              <a:t>Foto: LLH</a:t>
            </a:r>
          </a:p>
        </p:txBody>
      </p:sp>
      <p:sp>
        <p:nvSpPr>
          <p:cNvPr id="15" name="Textfeld 14"/>
          <p:cNvSpPr txBox="1"/>
          <p:nvPr/>
        </p:nvSpPr>
        <p:spPr>
          <a:xfrm>
            <a:off x="5783274" y="3597640"/>
            <a:ext cx="757294" cy="230832"/>
          </a:xfrm>
          <a:prstGeom prst="rect">
            <a:avLst/>
          </a:prstGeom>
          <a:noFill/>
        </p:spPr>
        <p:txBody>
          <a:bodyPr wrap="square" rtlCol="0">
            <a:spAutoFit/>
          </a:bodyPr>
          <a:lstStyle/>
          <a:p>
            <a:r>
              <a:rPr lang="de-DE" sz="900" dirty="0">
                <a:solidFill>
                  <a:schemeClr val="bg1"/>
                </a:solidFill>
              </a:rPr>
              <a:t>Foto: LLH</a:t>
            </a:r>
          </a:p>
        </p:txBody>
      </p:sp>
      <p:sp>
        <p:nvSpPr>
          <p:cNvPr id="16" name="Textfeld 15"/>
          <p:cNvSpPr txBox="1"/>
          <p:nvPr/>
        </p:nvSpPr>
        <p:spPr>
          <a:xfrm>
            <a:off x="4405908" y="5935560"/>
            <a:ext cx="757294" cy="230832"/>
          </a:xfrm>
          <a:prstGeom prst="rect">
            <a:avLst/>
          </a:prstGeom>
          <a:noFill/>
        </p:spPr>
        <p:txBody>
          <a:bodyPr wrap="square" rtlCol="0">
            <a:spAutoFit/>
          </a:bodyPr>
          <a:lstStyle/>
          <a:p>
            <a:r>
              <a:rPr lang="de-DE" sz="900" dirty="0">
                <a:solidFill>
                  <a:schemeClr val="bg1"/>
                </a:solidFill>
              </a:rPr>
              <a:t>Foto: LLH</a:t>
            </a:r>
          </a:p>
        </p:txBody>
      </p:sp>
    </p:spTree>
    <p:extLst>
      <p:ext uri="{BB962C8B-B14F-4D97-AF65-F5344CB8AC3E}">
        <p14:creationId xmlns:p14="http://schemas.microsoft.com/office/powerpoint/2010/main" val="1847923771"/>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2513</Words>
  <Application>Microsoft Office PowerPoint</Application>
  <DocSecurity>0</DocSecurity>
  <PresentationFormat>Breitbild</PresentationFormat>
  <Paragraphs>214</Paragraphs>
  <Slides>14</Slides>
  <Notes>13</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14</vt:i4>
      </vt:variant>
    </vt:vector>
  </HeadingPairs>
  <TitlesOfParts>
    <vt:vector size="23" baseType="lpstr">
      <vt:lpstr>ＭＳ Ｐゴシック</vt:lpstr>
      <vt:lpstr>Arial</vt:lpstr>
      <vt:lpstr>Calibri</vt:lpstr>
      <vt:lpstr>Calibri Light</vt:lpstr>
      <vt:lpstr>Courier New</vt:lpstr>
      <vt:lpstr>Symbol</vt:lpstr>
      <vt:lpstr>Times New Roman</vt:lpstr>
      <vt:lpstr>Wingdings</vt:lpstr>
      <vt:lpstr>Office</vt:lpstr>
      <vt:lpstr>Anpassungsstrategien an den Klimawandel:   Klimawandel und Kichererbsen Stand Juli 2021</vt:lpstr>
      <vt:lpstr>Schlagzeilen</vt:lpstr>
      <vt:lpstr>Auswirkungen des Klimawandels</vt:lpstr>
      <vt:lpstr>Auswirkungen des Klimawandels</vt:lpstr>
      <vt:lpstr>Was können wir tun?</vt:lpstr>
      <vt:lpstr>Anpassungsmaßnahmen – Verbesserung der Bodenstruktur</vt:lpstr>
      <vt:lpstr>Anpassungsmaßnahmen – Risikostreuung</vt:lpstr>
      <vt:lpstr>Anpassungsmaßnahmen – Sonstiges</vt:lpstr>
      <vt:lpstr>Anbau heimischer Eiweißpflanzen</vt:lpstr>
      <vt:lpstr>Anpassungsmaßnahme – Kichererbsenanbau</vt:lpstr>
      <vt:lpstr>Anbaudiversifizierung</vt:lpstr>
      <vt:lpstr>      Anbaudiversifizierung</vt:lpstr>
      <vt:lpstr>FAZIT</vt:lpstr>
      <vt:lpstr>Impressum</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Kühnert, Dagmar (LLH)</dc:creator>
  <cp:keywords/>
  <dc:description/>
  <cp:lastModifiedBy>Sabine Sommer</cp:lastModifiedBy>
  <cp:revision>220</cp:revision>
  <dcterms:created xsi:type="dcterms:W3CDTF">2020-08-20T08:27:11Z</dcterms:created>
  <dcterms:modified xsi:type="dcterms:W3CDTF">2022-02-10T12:45:20Z</dcterms:modified>
  <cp:category/>
  <dc:identifier/>
  <cp:contentStatus/>
  <dc:language/>
  <cp:version/>
</cp:coreProperties>
</file>