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9"/>
  </p:notesMasterIdLst>
  <p:sldIdLst>
    <p:sldId id="256" r:id="rId2"/>
    <p:sldId id="257" r:id="rId3"/>
    <p:sldId id="320" r:id="rId4"/>
    <p:sldId id="316" r:id="rId5"/>
    <p:sldId id="322" r:id="rId6"/>
    <p:sldId id="335" r:id="rId7"/>
    <p:sldId id="330" r:id="rId8"/>
    <p:sldId id="331" r:id="rId9"/>
    <p:sldId id="333" r:id="rId10"/>
    <p:sldId id="339" r:id="rId11"/>
    <p:sldId id="336" r:id="rId12"/>
    <p:sldId id="337" r:id="rId13"/>
    <p:sldId id="340" r:id="rId14"/>
    <p:sldId id="338" r:id="rId15"/>
    <p:sldId id="334" r:id="rId16"/>
    <p:sldId id="328" r:id="rId17"/>
    <p:sldId id="329" r:id="rId18"/>
  </p:sldIdLst>
  <p:sldSz cx="12192000" cy="6858000"/>
  <p:notesSz cx="6858000" cy="12192000"/>
  <p:defaultTex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öhlich, Lisa (LLH)" initials="FL(" lastIdx="3" clrIdx="0">
    <p:extLst>
      <p:ext uri="{19B8F6BF-5375-455C-9EA6-DF929625EA0E}">
        <p15:presenceInfo xmlns:p15="http://schemas.microsoft.com/office/powerpoint/2012/main" userId="S-1-5-21-3365863304-72330373-946326852-674192" providerId="AD"/>
      </p:ext>
    </p:extLst>
  </p:cmAuthor>
  <p:cmAuthor id="2" name="Sabine Sommer" initials="SS" lastIdx="1" clrIdx="1">
    <p:extLst>
      <p:ext uri="{19B8F6BF-5375-455C-9EA6-DF929625EA0E}">
        <p15:presenceInfo xmlns:p15="http://schemas.microsoft.com/office/powerpoint/2012/main" userId="S-1-5-21-3849005281-361581855-2026736980-1112" providerId="AD"/>
      </p:ext>
    </p:extLst>
  </p:cmAuthor>
  <p:cmAuthor id="3" name="Blessing, Carola Dr. (LTZ-Fo)" initials="BCD(" lastIdx="17" clrIdx="2">
    <p:extLst>
      <p:ext uri="{19B8F6BF-5375-455C-9EA6-DF929625EA0E}">
        <p15:presenceInfo xmlns:p15="http://schemas.microsoft.com/office/powerpoint/2012/main" userId="S-1-5-21-1708616181-2009769942-1208585079-760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7D47070-4122-3F87-2EE3-31A81FB9437E}">
  <a:tblStyle styleId="{F7D47070-4122-3F87-2EE3-31A81FB9437E}" styleName="Mittlere Formatvorlage 2 - Akzent 1">
    <a:wholeTbl>
      <a:tcTxStyle>
        <a:fontRef idx="minor">
          <a:prstClr val="black"/>
        </a:fontRef>
        <a:schemeClr val="dk1"/>
      </a:tcTxStyle>
      <a:tcStyle>
        <a:tcBdr>
          <a:left>
            <a:ln w="12700">
              <a:solidFill>
                <a:schemeClr val="lt1"/>
              </a:solidFill>
            </a:ln>
          </a:left>
          <a:right>
            <a:ln w="12700">
              <a:solidFill>
                <a:schemeClr val="lt1"/>
              </a:solidFill>
            </a:ln>
          </a:right>
          <a:top>
            <a:ln w="12700">
              <a:solidFill>
                <a:schemeClr val="lt1"/>
              </a:solidFill>
            </a:ln>
          </a:top>
          <a:bottom>
            <a:ln w="12700">
              <a:solidFill>
                <a:schemeClr val="lt1"/>
              </a:solidFill>
            </a:ln>
          </a:bottom>
          <a:insideH>
            <a:ln w="12700">
              <a:solidFill>
                <a:schemeClr val="lt1"/>
              </a:solidFill>
            </a:ln>
          </a:insideH>
          <a:insideV>
            <a:ln w="12700">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fill>
          <a:solidFill>
            <a:schemeClr val="accent1">
              <a:tint val="40000"/>
            </a:schemeClr>
          </a:solidFill>
        </a:fill>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a:solidFill>
                <a:schemeClr val="lt1"/>
              </a:solidFill>
            </a:ln>
          </a:top>
        </a:tcBdr>
        <a:fill>
          <a:solidFill>
            <a:schemeClr val="accent1"/>
          </a:solidFill>
        </a:fill>
      </a:tcStyle>
    </a:lastRow>
    <a:seCell>
      <a:tcStyle>
        <a:tcBdr/>
      </a:tcStyle>
    </a:seCell>
    <a:swCell>
      <a:tcStyle>
        <a:tcBdr/>
      </a:tcStyle>
    </a:swCell>
    <a:firstRow>
      <a:tcTxStyle b="on">
        <a:fontRef idx="minor">
          <a:prstClr val="black"/>
        </a:fontRef>
        <a:schemeClr val="lt1"/>
      </a:tcTxStyle>
      <a:tcStyle>
        <a:tcBdr>
          <a:bottom>
            <a:ln w="38100">
              <a:solidFill>
                <a:schemeClr val="lt1"/>
              </a:solidFill>
            </a:ln>
          </a:bottom>
        </a:tcBdr>
        <a:fill>
          <a:solidFill>
            <a:schemeClr val="accent1"/>
          </a:solidFill>
        </a:fill>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023" autoAdjust="0"/>
  </p:normalViewPr>
  <p:slideViewPr>
    <p:cSldViewPr>
      <p:cViewPr varScale="1">
        <p:scale>
          <a:sx n="48" d="100"/>
          <a:sy n="48" d="100"/>
        </p:scale>
        <p:origin x="1268" y="4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4" name="Kopfzeilenplatzhalt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de-DE"/>
          </a:p>
        </p:txBody>
      </p:sp>
      <p:sp>
        <p:nvSpPr>
          <p:cNvPr id="5" name="Datumsplatzhalt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4DDD43A9-C11B-431E-8AE1-D526A9F01EB4}" type="datetimeFigureOut">
              <a:rPr lang="de-DE"/>
              <a:t>10.02.2022</a:t>
            </a:fld>
            <a:endParaRPr lang="de-DE"/>
          </a:p>
        </p:txBody>
      </p:sp>
      <p:sp>
        <p:nvSpPr>
          <p:cNvPr id="6" name="Folienbildplatzhalter 3"/>
          <p:cNvSpPr>
            <a:spLocks noGrp="1" noRot="1" noChangeAspec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de-DE"/>
          </a:p>
        </p:txBody>
      </p:sp>
      <p:sp>
        <p:nvSpPr>
          <p:cNvPr id="7" name="Notizenplatzhalt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8" name="Fußzeilenplatzhalt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de-DE"/>
          </a:p>
        </p:txBody>
      </p:sp>
      <p:sp>
        <p:nvSpPr>
          <p:cNvPr id="9" name="Foliennummernplatzhalt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06A741CA-AA39-4C3D-9D18-DF6523E14173}" type="slidenum">
              <a:rPr lang="de-DE"/>
              <a:t>‹Nr.›</a:t>
            </a:fld>
            <a:endParaRPr lang="de-DE"/>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dirty="0"/>
              <a:t>Begrüßung – Vorstellung – Ablauf (evtl. mit Hinweisen zu Hygieneauflagen…)</a:t>
            </a:r>
          </a:p>
          <a:p>
            <a:pPr marL="0" indent="0">
              <a:buFont typeface="Arial" panose="020B0604020202020204" pitchFamily="34" charset="0"/>
              <a:buNone/>
            </a:pPr>
            <a:endParaRPr lang="de-DE" dirty="0"/>
          </a:p>
          <a:p>
            <a:pPr marL="171450" indent="-171450">
              <a:buFont typeface="Arial" panose="020B0604020202020204" pitchFamily="34" charset="0"/>
              <a:buChar char="•"/>
            </a:pPr>
            <a:r>
              <a:rPr lang="de-DE" dirty="0"/>
              <a:t>Kurzer Hinweis auf das Projekt </a:t>
            </a:r>
            <a:r>
              <a:rPr lang="de-DE" dirty="0" err="1"/>
              <a:t>GeNIAL</a:t>
            </a:r>
            <a:r>
              <a:rPr lang="de-DE" dirty="0"/>
              <a:t> (05/2020-04/2022), in dem es um die Bildung zur nachhaltigen Anpassung der Landwirtschaft an den Klimawandel.</a:t>
            </a:r>
          </a:p>
          <a:p>
            <a:pPr marL="628650" lvl="1" indent="-171450">
              <a:buFont typeface="Arial" panose="020B0604020202020204" pitchFamily="34" charset="0"/>
              <a:buChar char="•"/>
            </a:pPr>
            <a:r>
              <a:rPr lang="de-DE" dirty="0"/>
              <a:t>Partner: Bodensee-Stiftung, LLH (Landesbetrieb Landwirtschaft Hessen), LTZ (Landwirtschaftliches Technologiezentrum Augustenberg) und der LEL (Landesanstalt für Landwirtschaft, Ernährung und ländlicher Raum, Schwäbisch Gmünd)</a:t>
            </a:r>
          </a:p>
          <a:p>
            <a:pPr marL="628650" lvl="1" indent="-171450">
              <a:buFont typeface="Arial" panose="020B0604020202020204" pitchFamily="34" charset="0"/>
              <a:buChar char="•"/>
            </a:pPr>
            <a:r>
              <a:rPr lang="de-DE" dirty="0"/>
              <a:t>Inhalt: Erstellung von Schulungsunterlagen für </a:t>
            </a:r>
            <a:r>
              <a:rPr lang="de-DE" dirty="0" err="1"/>
              <a:t>landw</a:t>
            </a:r>
            <a:r>
              <a:rPr lang="de-DE" dirty="0"/>
              <a:t>. Fachschulen, um das Thema bereits in die fachliche Ausbildung zu bringen. Darüber hinaus werden Fortbildungsveranstaltungen wie diese zu bestimmten Anpassungsthemen durchgeführt. </a:t>
            </a:r>
          </a:p>
          <a:p>
            <a:pPr marL="628650" lvl="1" indent="-171450">
              <a:buFont typeface="Arial" panose="020B0604020202020204" pitchFamily="34" charset="0"/>
              <a:buChar char="•"/>
            </a:pPr>
            <a:r>
              <a:rPr lang="de-DE" dirty="0"/>
              <a:t>Ziel: Sensibilisierung für den Klimawandel und die Notwendigkeit zur Anpassung. </a:t>
            </a:r>
          </a:p>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1</a:t>
            </a:fld>
            <a:endParaRPr lang="de-DE"/>
          </a:p>
        </p:txBody>
      </p:sp>
    </p:spTree>
    <p:extLst>
      <p:ext uri="{BB962C8B-B14F-4D97-AF65-F5344CB8AC3E}">
        <p14:creationId xmlns:p14="http://schemas.microsoft.com/office/powerpoint/2010/main" val="30304020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0000"/>
              </a:lnSpc>
              <a:buFont typeface="Courier New" panose="02070309020205020404" pitchFamily="49" charset="0"/>
              <a:buNone/>
              <a:defRPr/>
            </a:pPr>
            <a:r>
              <a:rPr lang="de-DE" sz="1200" u="none" dirty="0"/>
              <a:t>Steckbrief Kichererbse: </a:t>
            </a:r>
            <a:r>
              <a:rPr lang="de-DE" sz="1200" u="sng" dirty="0"/>
              <a:t>https://www.lfl.bayern.de/mam/cms07/publikationen/daten/informationen/059723_kichererbse.pdf</a:t>
            </a:r>
          </a:p>
          <a:p>
            <a:pPr>
              <a:lnSpc>
                <a:spcPct val="100000"/>
              </a:lnSpc>
              <a:buFont typeface="Courier New" panose="02070309020205020404" pitchFamily="49" charset="0"/>
              <a:buNone/>
              <a:defRPr/>
            </a:pPr>
            <a:endParaRPr lang="de-DE" sz="1200" u="sng" dirty="0"/>
          </a:p>
          <a:p>
            <a:pPr>
              <a:lnSpc>
                <a:spcPct val="100000"/>
              </a:lnSpc>
              <a:buFont typeface="Courier New" panose="02070309020205020404" pitchFamily="49" charset="0"/>
              <a:buNone/>
              <a:defRPr/>
            </a:pPr>
            <a:r>
              <a:rPr lang="de-DE" sz="1200" u="sng" dirty="0"/>
              <a:t>Aussaa</a:t>
            </a:r>
            <a:r>
              <a:rPr lang="de-DE" sz="1200" dirty="0"/>
              <a:t>t: Achtung frostempfindlich – Aussaatzeitpunkt je nach Standort, Keimtemperatur mind. 5°C</a:t>
            </a:r>
          </a:p>
          <a:p>
            <a:pPr>
              <a:lnSpc>
                <a:spcPct val="100000"/>
              </a:lnSpc>
              <a:buFont typeface="Courier New" panose="02070309020205020404" pitchFamily="49" charset="0"/>
              <a:buNone/>
              <a:defRPr/>
            </a:pPr>
            <a:endParaRPr lang="de-DE" sz="1200" dirty="0"/>
          </a:p>
          <a:p>
            <a:pPr>
              <a:lnSpc>
                <a:spcPct val="100000"/>
              </a:lnSpc>
              <a:buFont typeface="Courier New" panose="02070309020205020404" pitchFamily="49" charset="0"/>
              <a:buNone/>
              <a:defRPr/>
            </a:pPr>
            <a:r>
              <a:rPr lang="de-DE" sz="1200" u="sng" dirty="0"/>
              <a:t>Saatgutkosten</a:t>
            </a:r>
            <a:r>
              <a:rPr lang="de-DE" sz="1200" dirty="0"/>
              <a:t>: 1,50 – 3,50 €/kg</a:t>
            </a:r>
          </a:p>
          <a:p>
            <a:pPr>
              <a:lnSpc>
                <a:spcPct val="100000"/>
              </a:lnSpc>
              <a:buFont typeface="Courier New" panose="02070309020205020404" pitchFamily="49" charset="0"/>
              <a:buNone/>
              <a:defRPr/>
            </a:pPr>
            <a:endParaRPr lang="de-DE" sz="1200" dirty="0"/>
          </a:p>
          <a:p>
            <a:pPr>
              <a:lnSpc>
                <a:spcPct val="100000"/>
              </a:lnSpc>
              <a:buFont typeface="Courier New" panose="02070309020205020404" pitchFamily="49" charset="0"/>
              <a:buNone/>
              <a:defRPr/>
            </a:pPr>
            <a:r>
              <a:rPr lang="de-DE" sz="1200" u="sng" dirty="0"/>
              <a:t>Reihenabstand</a:t>
            </a:r>
            <a:r>
              <a:rPr lang="de-DE" sz="1200" dirty="0"/>
              <a:t>: Anbau der LTZ mit Reihenabstand von 37,5 cm. Somit konnten die Kichererbsen gehackt und gestriegelt werden (geringe Konkurrenzkraft in der Jugendentwicklung gegenüber Begleitpflanzen). Auch beim Versuch mit 12,5 cm Reihenabstand bei gleicher Saatstärke konnte die </a:t>
            </a:r>
            <a:r>
              <a:rPr lang="de-DE" sz="1200" dirty="0" err="1"/>
              <a:t>Beikrautbekämpfung</a:t>
            </a:r>
            <a:r>
              <a:rPr lang="de-DE" sz="1200" dirty="0"/>
              <a:t> mit dem Striegel gut durchgeführt werden. Hierzu sollen weitere Versuche durchgeführt werden.</a:t>
            </a:r>
          </a:p>
          <a:p>
            <a:pPr>
              <a:lnSpc>
                <a:spcPct val="100000"/>
              </a:lnSpc>
              <a:buFont typeface="Courier New" panose="02070309020205020404" pitchFamily="49" charset="0"/>
              <a:buNone/>
              <a:defRPr/>
            </a:pPr>
            <a:endParaRPr lang="de-DE" sz="1200" dirty="0"/>
          </a:p>
          <a:p>
            <a:pPr>
              <a:lnSpc>
                <a:spcPct val="100000"/>
              </a:lnSpc>
              <a:buFont typeface="Courier New" panose="02070309020205020404" pitchFamily="49" charset="0"/>
              <a:buNone/>
              <a:defRPr/>
            </a:pPr>
            <a:r>
              <a:rPr lang="de-DE" sz="1200" dirty="0"/>
              <a:t>„Saatmenge“ anstatt „Saatstärke“. Bei TKM 200 g kommt man mit dieser Angabe auf 40-70 </a:t>
            </a:r>
            <a:r>
              <a:rPr lang="de-DE" sz="1200" dirty="0" err="1"/>
              <a:t>kö</a:t>
            </a:r>
            <a:r>
              <a:rPr lang="de-DE" sz="1200" dirty="0"/>
              <a:t>/m²; bei TKM 450 g auf 17-31 </a:t>
            </a:r>
            <a:r>
              <a:rPr lang="de-DE" sz="1200" dirty="0" err="1"/>
              <a:t>Kö</a:t>
            </a:r>
            <a:r>
              <a:rPr lang="de-DE" sz="1200" dirty="0"/>
              <a:t>/m²</a:t>
            </a:r>
          </a:p>
          <a:p>
            <a:pPr>
              <a:lnSpc>
                <a:spcPct val="100000"/>
              </a:lnSpc>
              <a:buFont typeface="Courier New" panose="02070309020205020404" pitchFamily="49" charset="0"/>
              <a:buNone/>
              <a:defRPr/>
            </a:pPr>
            <a:r>
              <a:rPr lang="de-DE" sz="1200" dirty="0"/>
              <a:t>Je nach Sorte ergibt sich daraus eine völlig unterschiedliche </a:t>
            </a:r>
            <a:r>
              <a:rPr lang="de-DE" sz="1200" dirty="0" err="1"/>
              <a:t>Bestandesdichte</a:t>
            </a:r>
            <a:r>
              <a:rPr lang="de-DE" sz="1200" dirty="0"/>
              <a:t>. Das sollte dem Landwirt dann erklärt werden.</a:t>
            </a:r>
          </a:p>
          <a:p>
            <a:pPr>
              <a:lnSpc>
                <a:spcPct val="100000"/>
              </a:lnSpc>
              <a:buFont typeface="Courier New" panose="02070309020205020404" pitchFamily="49" charset="0"/>
              <a:buNone/>
              <a:defRPr/>
            </a:pPr>
            <a:r>
              <a:rPr lang="de-DE" b="1" dirty="0" err="1"/>
              <a:t>desi</a:t>
            </a:r>
            <a:r>
              <a:rPr lang="de-DE" b="1" dirty="0"/>
              <a:t>:</a:t>
            </a:r>
            <a:r>
              <a:rPr lang="de-DE" dirty="0"/>
              <a:t> kleinkörniger (TKM 150-300 g)</a:t>
            </a:r>
          </a:p>
          <a:p>
            <a:pPr>
              <a:lnSpc>
                <a:spcPct val="100000"/>
              </a:lnSpc>
              <a:buFont typeface="Courier New" panose="02070309020205020404" pitchFamily="49" charset="0"/>
              <a:buNone/>
              <a:defRPr/>
            </a:pPr>
            <a:r>
              <a:rPr lang="de-DE" b="1" dirty="0" err="1"/>
              <a:t>kabuli</a:t>
            </a:r>
            <a:r>
              <a:rPr lang="de-DE" b="1" dirty="0"/>
              <a:t>:</a:t>
            </a:r>
            <a:r>
              <a:rPr lang="de-DE" dirty="0"/>
              <a:t> </a:t>
            </a:r>
            <a:r>
              <a:rPr lang="de-DE" dirty="0" err="1"/>
              <a:t>größkörniger</a:t>
            </a:r>
            <a:r>
              <a:rPr lang="de-DE" dirty="0"/>
              <a:t> (TKM 300-500 g)</a:t>
            </a:r>
            <a:endParaRPr lang="de-DE" sz="1200"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10</a:t>
            </a:fld>
            <a:endParaRPr lang="de-DE"/>
          </a:p>
        </p:txBody>
      </p:sp>
    </p:spTree>
    <p:extLst>
      <p:ext uri="{BB962C8B-B14F-4D97-AF65-F5344CB8AC3E}">
        <p14:creationId xmlns:p14="http://schemas.microsoft.com/office/powerpoint/2010/main" val="42480411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0000"/>
              </a:lnSpc>
              <a:buFont typeface="Courier New" panose="02070309020205020404" pitchFamily="49" charset="0"/>
              <a:buNone/>
              <a:defRPr/>
            </a:pPr>
            <a:r>
              <a:rPr lang="de-DE" sz="1200" dirty="0"/>
              <a:t>Bildquellen: 	Blattrandkäfer, https://pixabay.com/de/photos/k%c3%a4fer-blattrandk%c3%a4fer-insekt-augen-5390728/, </a:t>
            </a:r>
            <a:r>
              <a:rPr lang="de-DE" sz="1200" dirty="0" err="1"/>
              <a:t>download</a:t>
            </a:r>
            <a:r>
              <a:rPr lang="de-DE" sz="1200" dirty="0"/>
              <a:t>, 13.09.21</a:t>
            </a:r>
          </a:p>
          <a:p>
            <a:pPr marL="0" marR="0" lvl="0" indent="0" algn="l" defTabSz="914400" eaLnBrk="1" fontAlgn="auto" latinLnBrk="0" hangingPunct="1">
              <a:lnSpc>
                <a:spcPct val="100000"/>
              </a:lnSpc>
              <a:spcBef>
                <a:spcPts val="0"/>
              </a:spcBef>
              <a:spcAft>
                <a:spcPts val="0"/>
              </a:spcAft>
              <a:buClrTx/>
              <a:buSzTx/>
              <a:buFont typeface="Courier New" panose="02070309020205020404" pitchFamily="49" charset="0"/>
              <a:buNone/>
              <a:tabLst/>
              <a:defRPr/>
            </a:pPr>
            <a:r>
              <a:rPr lang="de-DE" sz="1200" dirty="0"/>
              <a:t>	Blattlaus an Erbsen, DLR RP, Rainer Wahl</a:t>
            </a:r>
            <a:r>
              <a:rPr lang="de-DE" sz="1200" b="0" dirty="0"/>
              <a:t>, </a:t>
            </a:r>
            <a:r>
              <a:rPr lang="de-DE" b="0" dirty="0"/>
              <a:t>CC BY-NC-SA 3.0 DE), http://www.hortipendium.de/Datei:Blattl%C3%A4use4-SLFA-NW-RW.JPG</a:t>
            </a:r>
          </a:p>
          <a:p>
            <a:pPr marL="0" marR="0" lvl="0" indent="0" algn="l" defTabSz="914400" eaLnBrk="1" fontAlgn="auto" latinLnBrk="0" hangingPunct="1">
              <a:lnSpc>
                <a:spcPct val="100000"/>
              </a:lnSpc>
              <a:spcBef>
                <a:spcPts val="0"/>
              </a:spcBef>
              <a:spcAft>
                <a:spcPts val="0"/>
              </a:spcAft>
              <a:buClrTx/>
              <a:buSzTx/>
              <a:buFont typeface="Courier New" panose="02070309020205020404" pitchFamily="49" charset="0"/>
              <a:buNone/>
              <a:tabLst/>
              <a:defRPr/>
            </a:pPr>
            <a:r>
              <a:rPr lang="de-DE" b="0" dirty="0"/>
              <a:t>	Blattflecken </a:t>
            </a:r>
            <a:r>
              <a:rPr lang="de-DE" b="0" dirty="0" err="1"/>
              <a:t>Ascochyta</a:t>
            </a:r>
            <a:r>
              <a:rPr lang="de-DE" b="0" dirty="0"/>
              <a:t>, LTZ, Carola Blessing</a:t>
            </a:r>
          </a:p>
          <a:p>
            <a:pPr>
              <a:lnSpc>
                <a:spcPct val="100000"/>
              </a:lnSpc>
              <a:buFont typeface="Courier New" panose="02070309020205020404" pitchFamily="49" charset="0"/>
              <a:buNone/>
              <a:defRPr/>
            </a:pPr>
            <a:endParaRPr lang="de-DE" sz="1200" dirty="0"/>
          </a:p>
          <a:p>
            <a:pPr marL="0" marR="0" lvl="0" indent="0" algn="l" defTabSz="914400" eaLnBrk="1" fontAlgn="auto" latinLnBrk="0" hangingPunct="1">
              <a:lnSpc>
                <a:spcPct val="100000"/>
              </a:lnSpc>
              <a:spcBef>
                <a:spcPts val="0"/>
              </a:spcBef>
              <a:spcAft>
                <a:spcPts val="0"/>
              </a:spcAft>
              <a:buClrTx/>
              <a:buSzTx/>
              <a:buFont typeface="Courier New" panose="02070309020205020404" pitchFamily="49" charset="0"/>
              <a:buNone/>
              <a:tabLst/>
              <a:defRPr/>
            </a:pPr>
            <a:r>
              <a:rPr lang="de-DE" sz="1200" u="none" dirty="0"/>
              <a:t>Steckbrief Kichererbse: </a:t>
            </a:r>
            <a:r>
              <a:rPr lang="de-DE" sz="1200" u="sng" dirty="0"/>
              <a:t>https://www.lfl.bayern.de/mam/cms07/publikationen/daten/informationen/059723_kichererbse.pdf</a:t>
            </a:r>
          </a:p>
          <a:p>
            <a:pPr>
              <a:lnSpc>
                <a:spcPct val="100000"/>
              </a:lnSpc>
              <a:buFont typeface="Courier New" panose="02070309020205020404" pitchFamily="49" charset="0"/>
              <a:buNone/>
              <a:defRPr/>
            </a:pPr>
            <a:endParaRPr lang="de-DE" sz="1200" dirty="0"/>
          </a:p>
          <a:p>
            <a:pPr>
              <a:lnSpc>
                <a:spcPct val="100000"/>
              </a:lnSpc>
              <a:buFont typeface="Courier New" panose="02070309020205020404" pitchFamily="49" charset="0"/>
              <a:buNone/>
              <a:defRPr/>
            </a:pPr>
            <a:r>
              <a:rPr lang="de-DE" sz="1200" dirty="0"/>
              <a:t>In nassen Jahren kommt Pilzdruck dazu wie z.B. Botrytis</a:t>
            </a:r>
          </a:p>
          <a:p>
            <a:pPr>
              <a:lnSpc>
                <a:spcPct val="100000"/>
              </a:lnSpc>
              <a:buFont typeface="Courier New" panose="02070309020205020404" pitchFamily="49" charset="0"/>
              <a:buNone/>
              <a:defRPr/>
            </a:pPr>
            <a:endParaRPr lang="de-DE" sz="1200" dirty="0"/>
          </a:p>
          <a:p>
            <a:pPr>
              <a:lnSpc>
                <a:spcPct val="100000"/>
              </a:lnSpc>
              <a:buFont typeface="Courier New" panose="02070309020205020404" pitchFamily="49" charset="0"/>
              <a:buNone/>
              <a:defRPr/>
            </a:pPr>
            <a:r>
              <a:rPr lang="de-DE" sz="1200" dirty="0"/>
              <a:t>Viren z.B. </a:t>
            </a:r>
            <a:r>
              <a:rPr lang="de-DE" sz="1200" dirty="0" err="1">
                <a:solidFill>
                  <a:schemeClr val="tx1"/>
                </a:solidFill>
                <a:effectLst/>
                <a:latin typeface="+mn-lt"/>
                <a:ea typeface="+mn-ea"/>
                <a:cs typeface="+mn-cs"/>
              </a:rPr>
              <a:t>Turnip</a:t>
            </a:r>
            <a:r>
              <a:rPr lang="de-DE" sz="1200" dirty="0">
                <a:solidFill>
                  <a:schemeClr val="tx1"/>
                </a:solidFill>
                <a:effectLst/>
                <a:latin typeface="+mn-lt"/>
                <a:ea typeface="+mn-ea"/>
                <a:cs typeface="+mn-cs"/>
              </a:rPr>
              <a:t> </a:t>
            </a:r>
            <a:r>
              <a:rPr lang="de-DE" sz="1200" dirty="0" err="1">
                <a:solidFill>
                  <a:schemeClr val="tx1"/>
                </a:solidFill>
                <a:effectLst/>
                <a:latin typeface="+mn-lt"/>
                <a:ea typeface="+mn-ea"/>
                <a:cs typeface="+mn-cs"/>
              </a:rPr>
              <a:t>yellows</a:t>
            </a:r>
            <a:r>
              <a:rPr lang="de-DE" sz="1200" dirty="0">
                <a:solidFill>
                  <a:schemeClr val="tx1"/>
                </a:solidFill>
                <a:effectLst/>
                <a:latin typeface="+mn-lt"/>
                <a:ea typeface="+mn-ea"/>
                <a:cs typeface="+mn-cs"/>
              </a:rPr>
              <a:t> </a:t>
            </a:r>
            <a:r>
              <a:rPr lang="de-DE" sz="1200" dirty="0" err="1">
                <a:solidFill>
                  <a:schemeClr val="tx1"/>
                </a:solidFill>
                <a:effectLst/>
                <a:latin typeface="+mn-lt"/>
                <a:ea typeface="+mn-ea"/>
                <a:cs typeface="+mn-cs"/>
              </a:rPr>
              <a:t>virus</a:t>
            </a:r>
            <a:r>
              <a:rPr lang="de-DE" sz="1200" dirty="0">
                <a:solidFill>
                  <a:schemeClr val="tx1"/>
                </a:solidFill>
                <a:effectLst/>
                <a:latin typeface="+mn-lt"/>
                <a:ea typeface="+mn-ea"/>
                <a:cs typeface="+mn-cs"/>
              </a:rPr>
              <a:t> (</a:t>
            </a:r>
            <a:r>
              <a:rPr lang="de-DE" sz="1200" dirty="0" err="1">
                <a:solidFill>
                  <a:schemeClr val="tx1"/>
                </a:solidFill>
                <a:effectLst/>
                <a:latin typeface="+mn-lt"/>
                <a:ea typeface="+mn-ea"/>
                <a:cs typeface="+mn-cs"/>
              </a:rPr>
              <a:t>TuYV</a:t>
            </a:r>
            <a:r>
              <a:rPr lang="de-DE" sz="1200" dirty="0">
                <a:solidFill>
                  <a:schemeClr val="tx1"/>
                </a:solidFill>
                <a:effectLst/>
                <a:latin typeface="+mn-lt"/>
                <a:ea typeface="+mn-ea"/>
                <a:cs typeface="+mn-cs"/>
              </a:rPr>
              <a:t>) oder Beet western </a:t>
            </a:r>
            <a:r>
              <a:rPr lang="de-DE" sz="1200" dirty="0" err="1">
                <a:solidFill>
                  <a:schemeClr val="tx1"/>
                </a:solidFill>
                <a:effectLst/>
                <a:latin typeface="+mn-lt"/>
                <a:ea typeface="+mn-ea"/>
                <a:cs typeface="+mn-cs"/>
              </a:rPr>
              <a:t>yellows</a:t>
            </a:r>
            <a:r>
              <a:rPr lang="de-DE" sz="1200" dirty="0">
                <a:solidFill>
                  <a:schemeClr val="tx1"/>
                </a:solidFill>
                <a:effectLst/>
                <a:latin typeface="+mn-lt"/>
                <a:ea typeface="+mn-ea"/>
                <a:cs typeface="+mn-cs"/>
              </a:rPr>
              <a:t> </a:t>
            </a:r>
            <a:r>
              <a:rPr lang="de-DE" sz="1200" dirty="0" err="1">
                <a:solidFill>
                  <a:schemeClr val="tx1"/>
                </a:solidFill>
                <a:effectLst/>
                <a:latin typeface="+mn-lt"/>
                <a:ea typeface="+mn-ea"/>
                <a:cs typeface="+mn-cs"/>
              </a:rPr>
              <a:t>virus</a:t>
            </a:r>
            <a:r>
              <a:rPr lang="de-DE" sz="1200" dirty="0">
                <a:solidFill>
                  <a:schemeClr val="tx1"/>
                </a:solidFill>
                <a:effectLst/>
                <a:latin typeface="+mn-lt"/>
                <a:ea typeface="+mn-ea"/>
                <a:cs typeface="+mn-cs"/>
              </a:rPr>
              <a:t> (BWYV); </a:t>
            </a:r>
            <a:r>
              <a:rPr lang="de-DE" sz="1200" dirty="0" err="1">
                <a:solidFill>
                  <a:schemeClr val="tx1"/>
                </a:solidFill>
                <a:effectLst/>
                <a:latin typeface="+mn-lt"/>
                <a:ea typeface="+mn-ea"/>
                <a:cs typeface="+mn-cs"/>
              </a:rPr>
              <a:t>Pea</a:t>
            </a:r>
            <a:r>
              <a:rPr lang="de-DE" sz="1200" dirty="0">
                <a:solidFill>
                  <a:schemeClr val="tx1"/>
                </a:solidFill>
                <a:effectLst/>
                <a:latin typeface="+mn-lt"/>
                <a:ea typeface="+mn-ea"/>
                <a:cs typeface="+mn-cs"/>
              </a:rPr>
              <a:t> </a:t>
            </a:r>
            <a:r>
              <a:rPr lang="de-DE" sz="1200" dirty="0" err="1">
                <a:solidFill>
                  <a:schemeClr val="tx1"/>
                </a:solidFill>
                <a:effectLst/>
                <a:latin typeface="+mn-lt"/>
                <a:ea typeface="+mn-ea"/>
                <a:cs typeface="+mn-cs"/>
              </a:rPr>
              <a:t>enation</a:t>
            </a:r>
            <a:r>
              <a:rPr lang="de-DE" sz="1200" dirty="0">
                <a:solidFill>
                  <a:schemeClr val="tx1"/>
                </a:solidFill>
                <a:effectLst/>
                <a:latin typeface="+mn-lt"/>
                <a:ea typeface="+mn-ea"/>
                <a:cs typeface="+mn-cs"/>
              </a:rPr>
              <a:t> </a:t>
            </a:r>
            <a:r>
              <a:rPr lang="de-DE" sz="1200" dirty="0" err="1">
                <a:solidFill>
                  <a:schemeClr val="tx1"/>
                </a:solidFill>
                <a:effectLst/>
                <a:latin typeface="+mn-lt"/>
                <a:ea typeface="+mn-ea"/>
                <a:cs typeface="+mn-cs"/>
              </a:rPr>
              <a:t>mosaic</a:t>
            </a:r>
            <a:r>
              <a:rPr lang="de-DE" sz="1200" dirty="0">
                <a:solidFill>
                  <a:schemeClr val="tx1"/>
                </a:solidFill>
                <a:effectLst/>
                <a:latin typeface="+mn-lt"/>
                <a:ea typeface="+mn-ea"/>
                <a:cs typeface="+mn-cs"/>
              </a:rPr>
              <a:t> </a:t>
            </a:r>
            <a:r>
              <a:rPr lang="de-DE" sz="1200" dirty="0" err="1">
                <a:solidFill>
                  <a:schemeClr val="tx1"/>
                </a:solidFill>
                <a:effectLst/>
                <a:latin typeface="+mn-lt"/>
                <a:ea typeface="+mn-ea"/>
                <a:cs typeface="+mn-cs"/>
              </a:rPr>
              <a:t>virus</a:t>
            </a:r>
            <a:r>
              <a:rPr lang="de-DE" sz="1200" dirty="0">
                <a:solidFill>
                  <a:schemeClr val="tx1"/>
                </a:solidFill>
                <a:effectLst/>
                <a:latin typeface="+mn-lt"/>
                <a:ea typeface="+mn-ea"/>
                <a:cs typeface="+mn-cs"/>
              </a:rPr>
              <a:t> (PEMV); Bean </a:t>
            </a:r>
            <a:r>
              <a:rPr lang="de-DE" sz="1200" dirty="0" err="1">
                <a:solidFill>
                  <a:schemeClr val="tx1"/>
                </a:solidFill>
                <a:effectLst/>
                <a:latin typeface="+mn-lt"/>
                <a:ea typeface="+mn-ea"/>
                <a:cs typeface="+mn-cs"/>
              </a:rPr>
              <a:t>leaf</a:t>
            </a:r>
            <a:r>
              <a:rPr lang="de-DE" sz="1200" dirty="0">
                <a:solidFill>
                  <a:schemeClr val="tx1"/>
                </a:solidFill>
                <a:effectLst/>
                <a:latin typeface="+mn-lt"/>
                <a:ea typeface="+mn-ea"/>
                <a:cs typeface="+mn-cs"/>
              </a:rPr>
              <a:t> roll </a:t>
            </a:r>
            <a:r>
              <a:rPr lang="de-DE" sz="1200" dirty="0" err="1">
                <a:solidFill>
                  <a:schemeClr val="tx1"/>
                </a:solidFill>
                <a:effectLst/>
                <a:latin typeface="+mn-lt"/>
                <a:ea typeface="+mn-ea"/>
                <a:cs typeface="+mn-cs"/>
              </a:rPr>
              <a:t>virus</a:t>
            </a:r>
            <a:r>
              <a:rPr lang="de-DE" sz="1200" dirty="0">
                <a:solidFill>
                  <a:schemeClr val="tx1"/>
                </a:solidFill>
                <a:effectLst/>
                <a:latin typeface="+mn-lt"/>
                <a:ea typeface="+mn-ea"/>
                <a:cs typeface="+mn-cs"/>
              </a:rPr>
              <a:t> (BLRV)</a:t>
            </a:r>
            <a:endParaRPr lang="de-DE" sz="1200" dirty="0"/>
          </a:p>
          <a:p>
            <a:pPr>
              <a:lnSpc>
                <a:spcPct val="100000"/>
              </a:lnSpc>
              <a:buFont typeface="Courier New" panose="02070309020205020404" pitchFamily="49" charset="0"/>
              <a:buNone/>
              <a:defRPr/>
            </a:pPr>
            <a:endParaRPr lang="de-DE" sz="1200"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11</a:t>
            </a:fld>
            <a:endParaRPr lang="de-DE"/>
          </a:p>
        </p:txBody>
      </p:sp>
    </p:spTree>
    <p:extLst>
      <p:ext uri="{BB962C8B-B14F-4D97-AF65-F5344CB8AC3E}">
        <p14:creationId xmlns:p14="http://schemas.microsoft.com/office/powerpoint/2010/main" val="14112106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0000"/>
              </a:lnSpc>
              <a:buFont typeface="Courier New" panose="02070309020205020404" pitchFamily="49" charset="0"/>
              <a:buNone/>
              <a:defRPr/>
            </a:pPr>
            <a:r>
              <a:rPr lang="de-DE" sz="1200" dirty="0">
                <a:solidFill>
                  <a:schemeClr val="tx1"/>
                </a:solidFill>
                <a:effectLst/>
                <a:latin typeface="+mn-lt"/>
                <a:ea typeface="+mn-ea"/>
                <a:cs typeface="+mn-cs"/>
              </a:rPr>
              <a:t>Bei Bodengehaltsklasse wird die Düngung unterschiedlich gehandhabt – von nicht düngen bis zur Erhaltungsdüngung. </a:t>
            </a:r>
          </a:p>
          <a:p>
            <a:pPr>
              <a:lnSpc>
                <a:spcPct val="100000"/>
              </a:lnSpc>
              <a:buFont typeface="Courier New" panose="02070309020205020404" pitchFamily="49" charset="0"/>
              <a:buNone/>
              <a:defRPr/>
            </a:pPr>
            <a:r>
              <a:rPr lang="de-DE" sz="1200" dirty="0">
                <a:solidFill>
                  <a:schemeClr val="tx1"/>
                </a:solidFill>
                <a:effectLst/>
                <a:latin typeface="+mn-lt"/>
                <a:ea typeface="+mn-ea"/>
                <a:cs typeface="+mn-cs"/>
              </a:rPr>
              <a:t>Beispiel: </a:t>
            </a:r>
          </a:p>
          <a:p>
            <a:pPr>
              <a:lnSpc>
                <a:spcPct val="100000"/>
              </a:lnSpc>
              <a:buFont typeface="Courier New" panose="02070309020205020404" pitchFamily="49" charset="0"/>
              <a:buNone/>
              <a:defRPr/>
            </a:pPr>
            <a:r>
              <a:rPr lang="de-DE" sz="1200" dirty="0">
                <a:solidFill>
                  <a:schemeClr val="tx1"/>
                </a:solidFill>
                <a:effectLst/>
                <a:latin typeface="+mn-lt"/>
                <a:ea typeface="+mn-ea"/>
                <a:cs typeface="+mn-cs"/>
              </a:rPr>
              <a:t>https://www.landwirtschaftskammer.de/landwirtschaft/ackerbau/pdf/phosphat-kalium-magnesium-pdf.pdf:</a:t>
            </a:r>
          </a:p>
          <a:p>
            <a:pPr>
              <a:lnSpc>
                <a:spcPct val="100000"/>
              </a:lnSpc>
              <a:buFont typeface="Courier New" panose="02070309020205020404" pitchFamily="49" charset="0"/>
              <a:buNone/>
              <a:defRPr/>
            </a:pPr>
            <a:r>
              <a:rPr lang="de-DE" sz="1200" i="1" dirty="0">
                <a:solidFill>
                  <a:schemeClr val="tx1"/>
                </a:solidFill>
                <a:effectLst/>
                <a:latin typeface="+mn-lt"/>
                <a:ea typeface="+mn-ea"/>
                <a:cs typeface="+mn-cs"/>
              </a:rPr>
              <a:t>Liegen die Bodengehalte in Gehaltsklasse C, wird eine Erhaltungsdüngung empfohlen. Diese entspricht bei Phosphat im Wesentlichen der Nährstoffabfuhr vom Feld, d.h. der Nährstoffmenge, die über Erntegut, Erntereste, Futterzwischenfrüchte und bei Grünland über Schnitt- und Weidenutzung von der Fläche abgefahren wird. Verbleiben die Erntereste auf dem Acker, werden die darin enthaltenen Nährstoffe nach deren Zersetzung wieder pflanzenverfügbar, sie müssen nicht durch Düngung ersetzt werden. Bei Kali und Magnesium müssen zusätzlich die unvermeidbaren Auswaschungsverluste, die in ihrem Ausmaß von der Bodengüte, den Niederschlägen und der Bodenbedeckung abhängen, ersetzt werden um den Nährstoffgehalt im Optimum zu halten.</a:t>
            </a:r>
            <a:endParaRPr lang="de-DE" sz="1200" i="1"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12</a:t>
            </a:fld>
            <a:endParaRPr lang="de-DE"/>
          </a:p>
        </p:txBody>
      </p:sp>
    </p:spTree>
    <p:extLst>
      <p:ext uri="{BB962C8B-B14F-4D97-AF65-F5344CB8AC3E}">
        <p14:creationId xmlns:p14="http://schemas.microsoft.com/office/powerpoint/2010/main" val="7946408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0000"/>
              </a:lnSpc>
              <a:buFont typeface="Courier New" panose="02070309020205020404" pitchFamily="49" charset="0"/>
              <a:buNone/>
              <a:defRPr/>
            </a:pPr>
            <a:r>
              <a:rPr lang="de-DE" sz="1200" dirty="0"/>
              <a:t>Bei feuchten Bedingungen um den Erntezeitraum kann der Pilzdruck steigen. Pilzbefall ist jedoch ein k.o.-Kriterium für Speiseware. Vorsorgemaßnahmen: Anbau auf wasserdurchlässigen, eher flachgründigen Böden, frühere Aussaat bzw. Auswahl einer frühreiferen Sorte.</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13</a:t>
            </a:fld>
            <a:endParaRPr lang="de-DE"/>
          </a:p>
        </p:txBody>
      </p:sp>
    </p:spTree>
    <p:extLst>
      <p:ext uri="{BB962C8B-B14F-4D97-AF65-F5344CB8AC3E}">
        <p14:creationId xmlns:p14="http://schemas.microsoft.com/office/powerpoint/2010/main" val="20967101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0000"/>
              </a:lnSpc>
              <a:buFont typeface="Courier New" panose="02070309020205020404" pitchFamily="49" charset="0"/>
              <a:buNone/>
              <a:defRPr/>
            </a:pPr>
            <a:r>
              <a:rPr lang="de-DE" sz="1200" dirty="0"/>
              <a:t>Bilder (</a:t>
            </a:r>
            <a:r>
              <a:rPr lang="de-DE" sz="1200" dirty="0" err="1"/>
              <a:t>v.l</a:t>
            </a:r>
            <a:r>
              <a:rPr lang="de-DE" sz="1200" dirty="0"/>
              <a:t>.): 	Hummus, https://pixabay.com/de/photos/hummus-falafel-1649230/download, 13.09.21</a:t>
            </a:r>
          </a:p>
          <a:p>
            <a:pPr>
              <a:lnSpc>
                <a:spcPct val="100000"/>
              </a:lnSpc>
              <a:buFont typeface="Courier New" panose="02070309020205020404" pitchFamily="49" charset="0"/>
              <a:buNone/>
              <a:defRPr/>
            </a:pPr>
            <a:r>
              <a:rPr lang="de-DE" sz="1200" dirty="0"/>
              <a:t>	Falafel, https://pixabay.com/de/photos/falafel-gericht-lebensmittel-6218743/, </a:t>
            </a:r>
            <a:r>
              <a:rPr lang="de-DE" sz="1200" dirty="0" err="1"/>
              <a:t>download</a:t>
            </a:r>
            <a:r>
              <a:rPr lang="de-DE" sz="1200" dirty="0"/>
              <a:t> 13.09.21</a:t>
            </a:r>
          </a:p>
          <a:p>
            <a:pPr>
              <a:lnSpc>
                <a:spcPct val="100000"/>
              </a:lnSpc>
              <a:buFont typeface="Courier New" panose="02070309020205020404" pitchFamily="49" charset="0"/>
              <a:buNone/>
              <a:defRPr/>
            </a:pPr>
            <a:r>
              <a:rPr lang="de-DE" sz="1200" dirty="0"/>
              <a:t>	https://pixabay.com/de/photos/curry-kichererbse-reis-5460980/, </a:t>
            </a:r>
            <a:r>
              <a:rPr lang="de-DE" sz="1200" dirty="0" err="1"/>
              <a:t>download</a:t>
            </a:r>
            <a:r>
              <a:rPr lang="de-DE" sz="1200" dirty="0"/>
              <a:t>, 13.09.21</a:t>
            </a:r>
          </a:p>
          <a:p>
            <a:pPr>
              <a:lnSpc>
                <a:spcPct val="100000"/>
              </a:lnSpc>
              <a:buFont typeface="Courier New" panose="02070309020205020404" pitchFamily="49" charset="0"/>
              <a:buNone/>
              <a:defRPr/>
            </a:pPr>
            <a:r>
              <a:rPr lang="de-DE" sz="1200" dirty="0"/>
              <a:t>	</a:t>
            </a:r>
          </a:p>
          <a:p>
            <a:pPr>
              <a:lnSpc>
                <a:spcPct val="100000"/>
              </a:lnSpc>
              <a:buFont typeface="Courier New" panose="02070309020205020404" pitchFamily="49" charset="0"/>
              <a:buNone/>
              <a:defRPr/>
            </a:pPr>
            <a:endParaRPr lang="de-DE" sz="1200" dirty="0"/>
          </a:p>
          <a:p>
            <a:pPr>
              <a:lnSpc>
                <a:spcPct val="100000"/>
              </a:lnSpc>
              <a:buFont typeface="Courier New" panose="02070309020205020404" pitchFamily="49" charset="0"/>
              <a:buNone/>
              <a:defRPr/>
            </a:pPr>
            <a:r>
              <a:rPr lang="de-DE" sz="1200" dirty="0"/>
              <a:t>Der Ernährungstrend in Deutschland verspricht Potential für regional angebaute Kichererbsen. V.a. in der veganen und vegetarischen Ernährung haben Kichererbsen einen guten Stand (Fleischersatz) durch den hohen Eiweiß- (rund 20%) und Eisengehalt. Sie enthalten kein Gluten, sind daher auch für Zöliakie-Allergiker genießbar.</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14</a:t>
            </a:fld>
            <a:endParaRPr lang="de-DE"/>
          </a:p>
        </p:txBody>
      </p:sp>
    </p:spTree>
    <p:extLst>
      <p:ext uri="{BB962C8B-B14F-4D97-AF65-F5344CB8AC3E}">
        <p14:creationId xmlns:p14="http://schemas.microsoft.com/office/powerpoint/2010/main" val="42682575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 typeface="Courier New" panose="02070309020205020404" pitchFamily="49" charset="0"/>
              <a:buNone/>
              <a:tabLst/>
              <a:defRPr/>
            </a:pPr>
            <a:r>
              <a:rPr lang="de-DE" dirty="0"/>
              <a:t>Bildquelle: Kichererbsen, https://cdn.pixabay.com/photo/2017/08/28/13/10/chickpeas-2689498__340.jpg, heruntergeladen, 23.07.21</a:t>
            </a:r>
          </a:p>
          <a:p>
            <a:pPr>
              <a:lnSpc>
                <a:spcPct val="100000"/>
              </a:lnSpc>
              <a:buFont typeface="Courier New" panose="02070309020205020404" pitchFamily="49" charset="0"/>
              <a:buNone/>
              <a:defRPr/>
            </a:pPr>
            <a:endParaRPr lang="de-DE" sz="1200" dirty="0"/>
          </a:p>
          <a:p>
            <a:pPr>
              <a:lnSpc>
                <a:spcPct val="100000"/>
              </a:lnSpc>
              <a:buFont typeface="Courier New" panose="02070309020205020404" pitchFamily="49" charset="0"/>
              <a:buNone/>
              <a:defRPr/>
            </a:pPr>
            <a:r>
              <a:rPr lang="de-DE" sz="1200" dirty="0"/>
              <a:t>Vor allem in der Direktvermarktung bieten sich Chancen für den </a:t>
            </a:r>
            <a:r>
              <a:rPr lang="de-DE" sz="1200" dirty="0" err="1"/>
              <a:t>Kichererbsenabsatz</a:t>
            </a:r>
            <a:r>
              <a:rPr lang="de-DE" sz="1200" dirty="0"/>
              <a:t>. Die Kichererbsen können ohne aufwändige Verarbeitung (Reinigung) direkt vermarktet werden.</a:t>
            </a:r>
          </a:p>
          <a:p>
            <a:pPr>
              <a:lnSpc>
                <a:spcPct val="100000"/>
              </a:lnSpc>
              <a:buFont typeface="Courier New" panose="02070309020205020404" pitchFamily="49" charset="0"/>
              <a:buNone/>
              <a:defRPr/>
            </a:pPr>
            <a:endParaRPr lang="de-DE" sz="1200" dirty="0"/>
          </a:p>
          <a:p>
            <a:pPr>
              <a:lnSpc>
                <a:spcPct val="100000"/>
              </a:lnSpc>
              <a:buFont typeface="Courier New" panose="02070309020205020404" pitchFamily="49" charset="0"/>
              <a:buNone/>
              <a:defRPr/>
            </a:pPr>
            <a:r>
              <a:rPr lang="de-DE" sz="1200" dirty="0"/>
              <a:t>Schwankende Erträge durch Krankheiten, Witterungsbedingungen wie Kälte, Nässe im Spätsommer, Unkrautdruck, Sortenwahl</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15</a:t>
            </a:fld>
            <a:endParaRPr lang="de-DE"/>
          </a:p>
        </p:txBody>
      </p:sp>
    </p:spTree>
    <p:extLst>
      <p:ext uri="{BB962C8B-B14F-4D97-AF65-F5344CB8AC3E}">
        <p14:creationId xmlns:p14="http://schemas.microsoft.com/office/powerpoint/2010/main" val="29380597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Bildquelle: H. Zell - Eigenes Werk, CC BY-SA 3.0, https://commons.wikimedia.org/w/index.php?curid=9492696</a:t>
            </a:r>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a:t>
            </a:fld>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0000"/>
              </a:lnSpc>
              <a:buFont typeface="Courier New" panose="02070309020205020404" pitchFamily="49" charset="0"/>
              <a:buNone/>
              <a:defRPr/>
            </a:pPr>
            <a:r>
              <a:rPr lang="de-DE" sz="1200" dirty="0"/>
              <a:t>Tiefwurzler: können auch Wasser in tieferen Bodenschichten nutzen</a:t>
            </a:r>
          </a:p>
          <a:p>
            <a:pPr>
              <a:lnSpc>
                <a:spcPct val="100000"/>
              </a:lnSpc>
              <a:buFont typeface="Courier New" panose="02070309020205020404" pitchFamily="49" charset="0"/>
              <a:buNone/>
              <a:defRPr/>
            </a:pPr>
            <a:r>
              <a:rPr lang="de-DE" sz="1200" dirty="0" err="1"/>
              <a:t>Humusmehrer</a:t>
            </a:r>
            <a:r>
              <a:rPr lang="de-DE" sz="1200" dirty="0"/>
              <a:t>: Beitrag zu einer guten Bodenstruktur (verbessert Aufnahme von Starkregenniederschlägen und hält die Feuchtigkeit länger im Boden)</a:t>
            </a:r>
          </a:p>
          <a:p>
            <a:pPr>
              <a:lnSpc>
                <a:spcPct val="100000"/>
              </a:lnSpc>
              <a:buFont typeface="Courier New" panose="02070309020205020404" pitchFamily="49" charset="0"/>
              <a:buNone/>
              <a:defRPr/>
            </a:pPr>
            <a:endParaRPr lang="de-DE" sz="1200" dirty="0"/>
          </a:p>
          <a:p>
            <a:pPr marL="0" indent="0">
              <a:lnSpc>
                <a:spcPct val="100000"/>
              </a:lnSpc>
              <a:buNone/>
              <a:defRPr/>
            </a:pPr>
            <a:r>
              <a:rPr lang="de-DE" sz="1200" dirty="0"/>
              <a:t>Tagestemperaturen &lt; 15°C während der reproduktiven Wachstumsphase (Blüten- und Hülsenansatz)</a:t>
            </a:r>
          </a:p>
          <a:p>
            <a:pPr marL="0" indent="0">
              <a:lnSpc>
                <a:spcPct val="100000"/>
              </a:lnSpc>
              <a:buNone/>
              <a:defRPr/>
            </a:pPr>
            <a:r>
              <a:rPr lang="de-DE" sz="1200" dirty="0">
                <a:sym typeface="Wingdings" panose="05000000000000000000" pitchFamily="2" charset="2"/>
              </a:rPr>
              <a:t> Pollen nicht überlebensfähig, keine Hülsenentwicklung</a:t>
            </a:r>
            <a:endParaRPr lang="de-DE" sz="1200" dirty="0"/>
          </a:p>
          <a:p>
            <a:pPr>
              <a:lnSpc>
                <a:spcPct val="100000"/>
              </a:lnSpc>
              <a:buFont typeface="Courier New" panose="02070309020205020404" pitchFamily="49" charset="0"/>
              <a:buNone/>
              <a:defRPr/>
            </a:pPr>
            <a:r>
              <a:rPr lang="de-DE" sz="1200" dirty="0"/>
              <a:t>er sind bindige Lehm-/</a:t>
            </a:r>
            <a:r>
              <a:rPr lang="de-DE" sz="1200" dirty="0" err="1"/>
              <a:t>Tonböden</a:t>
            </a:r>
            <a:r>
              <a:rPr lang="de-DE" sz="1200" dirty="0"/>
              <a:t> eher ungünstig, besser kalkreiche, sandige Böden</a:t>
            </a:r>
          </a:p>
          <a:p>
            <a:pPr>
              <a:lnSpc>
                <a:spcPct val="100000"/>
              </a:lnSpc>
              <a:buFont typeface="Courier New" panose="02070309020205020404" pitchFamily="49" charset="0"/>
              <a:buNone/>
              <a:defRPr/>
            </a:pPr>
            <a:endParaRPr lang="de-DE" sz="1200" dirty="0"/>
          </a:p>
          <a:p>
            <a:pPr>
              <a:lnSpc>
                <a:spcPct val="100000"/>
              </a:lnSpc>
              <a:buFont typeface="Courier New" panose="02070309020205020404" pitchFamily="49" charset="0"/>
              <a:buNone/>
              <a:defRPr/>
            </a:pPr>
            <a:r>
              <a:rPr lang="de-DE" sz="1200" dirty="0"/>
              <a:t>Frostempfindlichkeit: leichte Fröste können beim Auflaufen ausgehalten werden, zur Blüte ist Frost jedoch kritisch</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3</a:t>
            </a:fld>
            <a:endParaRPr lang="de-DE"/>
          </a:p>
        </p:txBody>
      </p:sp>
    </p:spTree>
    <p:extLst>
      <p:ext uri="{BB962C8B-B14F-4D97-AF65-F5344CB8AC3E}">
        <p14:creationId xmlns:p14="http://schemas.microsoft.com/office/powerpoint/2010/main" val="289372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spcAft>
                <a:spcPts val="600"/>
              </a:spcAft>
              <a:buFont typeface="Arial" panose="020B0604020202020204" pitchFamily="34" charset="0"/>
              <a:buNone/>
            </a:pPr>
            <a:r>
              <a:rPr lang="de-DE" altLang="de-DE" sz="1200" b="0" dirty="0">
                <a:latin typeface="Arial" panose="020B0604020202020204" pitchFamily="34" charset="0"/>
              </a:rPr>
              <a:t>Alle Bilder: LTZ Augustenberg</a:t>
            </a:r>
          </a:p>
          <a:p>
            <a:pPr marL="0" indent="0">
              <a:spcAft>
                <a:spcPts val="600"/>
              </a:spcAft>
              <a:buFont typeface="Arial" panose="020B0604020202020204" pitchFamily="34" charset="0"/>
              <a:buNone/>
            </a:pPr>
            <a:endParaRPr lang="de-DE" altLang="de-DE" sz="1200" b="0" dirty="0">
              <a:latin typeface="Arial" panose="020B0604020202020204" pitchFamily="34" charset="0"/>
            </a:endParaRPr>
          </a:p>
          <a:p>
            <a:pPr marL="0" indent="0">
              <a:spcAft>
                <a:spcPts val="600"/>
              </a:spcAft>
              <a:buFont typeface="Arial" panose="020B0604020202020204" pitchFamily="34" charset="0"/>
              <a:buNone/>
            </a:pPr>
            <a:r>
              <a:rPr lang="de-DE" altLang="de-DE" sz="1200" b="0" dirty="0">
                <a:latin typeface="Arial" panose="020B0604020202020204" pitchFamily="34" charset="0"/>
              </a:rPr>
              <a:t>Bei den Kichererbsen gibt es verschiedene Ausprägungen/Typen. </a:t>
            </a:r>
          </a:p>
          <a:p>
            <a:pPr marL="0" indent="0">
              <a:spcAft>
                <a:spcPts val="600"/>
              </a:spcAft>
              <a:buFont typeface="Arial" panose="020B0604020202020204" pitchFamily="34" charset="0"/>
              <a:buNone/>
            </a:pPr>
            <a:r>
              <a:rPr lang="de-DE" altLang="de-DE" sz="1200" b="0" dirty="0">
                <a:latin typeface="Arial" panose="020B0604020202020204" pitchFamily="34" charset="0"/>
              </a:rPr>
              <a:t>Der </a:t>
            </a:r>
            <a:r>
              <a:rPr lang="de-DE" altLang="de-DE" sz="1200" b="0" dirty="0" err="1">
                <a:latin typeface="Arial" panose="020B0604020202020204" pitchFamily="34" charset="0"/>
              </a:rPr>
              <a:t>Desi</a:t>
            </a:r>
            <a:r>
              <a:rPr lang="de-DE" altLang="de-DE" sz="1200" b="0" dirty="0">
                <a:latin typeface="Arial" panose="020B0604020202020204" pitchFamily="34" charset="0"/>
              </a:rPr>
              <a:t>-Typ wird vornehmlich in Indien angebaut – kleinere, kantige Körper mit dicker, oft dunkler Samenschale. g. Als Untergruppe hierzu gehört der </a:t>
            </a:r>
            <a:r>
              <a:rPr lang="de-DE" altLang="de-DE" sz="1200" b="0" dirty="0" err="1">
                <a:latin typeface="Arial" panose="020B0604020202020204" pitchFamily="34" charset="0"/>
              </a:rPr>
              <a:t>Gulabi</a:t>
            </a:r>
            <a:r>
              <a:rPr lang="de-DE" altLang="de-DE" sz="1200" b="0" dirty="0">
                <a:latin typeface="Arial" panose="020B0604020202020204" pitchFamily="34" charset="0"/>
              </a:rPr>
              <a:t>-Typ, mit einer eher rundlichen Samenform.</a:t>
            </a:r>
          </a:p>
          <a:p>
            <a:pPr marL="0" indent="0">
              <a:spcAft>
                <a:spcPts val="600"/>
              </a:spcAft>
              <a:buFont typeface="Arial" panose="020B0604020202020204" pitchFamily="34" charset="0"/>
              <a:buNone/>
            </a:pPr>
            <a:r>
              <a:rPr lang="de-DE" altLang="de-DE" sz="1200" b="0" dirty="0">
                <a:latin typeface="Arial" panose="020B0604020202020204" pitchFamily="34" charset="0"/>
              </a:rPr>
              <a:t>Der hellere, runde </a:t>
            </a:r>
            <a:r>
              <a:rPr lang="de-DE" altLang="de-DE" sz="1200" b="0" dirty="0" err="1">
                <a:latin typeface="Arial" panose="020B0604020202020204" pitchFamily="34" charset="0"/>
              </a:rPr>
              <a:t>Kalubi</a:t>
            </a:r>
            <a:r>
              <a:rPr lang="de-DE" altLang="de-DE" sz="1200" b="0" dirty="0">
                <a:latin typeface="Arial" panose="020B0604020202020204" pitchFamily="34" charset="0"/>
              </a:rPr>
              <a:t>-Typ wird im Mittelmeerraum bevorzugt angebaut, ebenfalls auch in Deutschland. </a:t>
            </a:r>
          </a:p>
          <a:p>
            <a:pPr marL="0" indent="0">
              <a:spcAft>
                <a:spcPts val="600"/>
              </a:spcAft>
              <a:buFont typeface="Arial" panose="020B0604020202020204" pitchFamily="34" charset="0"/>
              <a:buNone/>
            </a:pPr>
            <a:endParaRPr lang="de-DE" altLang="de-DE" sz="1200" b="0" dirty="0">
              <a:latin typeface="Arial" panose="020B0604020202020204" pitchFamily="34" charset="0"/>
            </a:endParaRPr>
          </a:p>
          <a:p>
            <a:pPr marL="0" indent="0">
              <a:spcAft>
                <a:spcPts val="600"/>
              </a:spcAft>
              <a:buFont typeface="Arial" panose="020B0604020202020204" pitchFamily="34" charset="0"/>
              <a:buNone/>
            </a:pPr>
            <a:r>
              <a:rPr lang="de-DE" altLang="de-DE" sz="1200" b="0" dirty="0">
                <a:latin typeface="Arial" panose="020B0604020202020204" pitchFamily="34" charset="0"/>
              </a:rPr>
              <a:t>TKG </a:t>
            </a:r>
            <a:r>
              <a:rPr lang="de-DE" altLang="de-DE" sz="1200" b="0" dirty="0" err="1">
                <a:latin typeface="Arial" panose="020B0604020202020204" pitchFamily="34" charset="0"/>
              </a:rPr>
              <a:t>Desi</a:t>
            </a:r>
            <a:r>
              <a:rPr lang="de-DE" altLang="de-DE" sz="1200" b="0" dirty="0">
                <a:latin typeface="Arial" panose="020B0604020202020204" pitchFamily="34" charset="0"/>
              </a:rPr>
              <a:t>: 150-250 g</a:t>
            </a:r>
          </a:p>
          <a:p>
            <a:pPr marL="0" indent="0">
              <a:spcAft>
                <a:spcPts val="600"/>
              </a:spcAft>
              <a:buFont typeface="Arial" panose="020B0604020202020204" pitchFamily="34" charset="0"/>
              <a:buNone/>
            </a:pPr>
            <a:r>
              <a:rPr lang="de-DE" altLang="de-DE" sz="1200" b="0" dirty="0">
                <a:latin typeface="Arial" panose="020B0604020202020204" pitchFamily="34" charset="0"/>
              </a:rPr>
              <a:t>TKG </a:t>
            </a:r>
            <a:r>
              <a:rPr lang="de-DE" altLang="de-DE" sz="1200" b="0" dirty="0" err="1">
                <a:latin typeface="Arial" panose="020B0604020202020204" pitchFamily="34" charset="0"/>
              </a:rPr>
              <a:t>Kabuli</a:t>
            </a:r>
            <a:r>
              <a:rPr lang="de-DE" altLang="de-DE" sz="1200" b="0" dirty="0">
                <a:latin typeface="Arial" panose="020B0604020202020204" pitchFamily="34" charset="0"/>
              </a:rPr>
              <a:t>: 250-500 g (</a:t>
            </a:r>
            <a:r>
              <a:rPr lang="de-DE" altLang="de-DE" sz="1200" b="0" dirty="0" err="1">
                <a:latin typeface="Arial" panose="020B0604020202020204" pitchFamily="34" charset="0"/>
              </a:rPr>
              <a:t>Bwagrar</a:t>
            </a:r>
            <a:r>
              <a:rPr lang="de-DE" altLang="de-DE" sz="1200" b="0" dirty="0">
                <a:latin typeface="Arial" panose="020B0604020202020204" pitchFamily="34" charset="0"/>
              </a:rPr>
              <a:t>, Fernöstliche Kulturpflanze, 3/2021)</a:t>
            </a:r>
            <a:endParaRPr lang="de-DE" altLang="de-DE" b="0" dirty="0">
              <a:latin typeface="Arial" panose="020B0604020202020204" pitchFamily="34" charset="0"/>
            </a:endParaRP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4</a:t>
            </a:fld>
            <a:endParaRPr lang="de-DE"/>
          </a:p>
        </p:txBody>
      </p:sp>
    </p:spTree>
    <p:extLst>
      <p:ext uri="{BB962C8B-B14F-4D97-AF65-F5344CB8AC3E}">
        <p14:creationId xmlns:p14="http://schemas.microsoft.com/office/powerpoint/2010/main" val="1633855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 typeface="Courier New" panose="02070309020205020404" pitchFamily="49" charset="0"/>
              <a:buNone/>
              <a:tabLst/>
              <a:defRPr/>
            </a:pPr>
            <a:r>
              <a:rPr lang="de-DE" sz="1200" dirty="0"/>
              <a:t>Standort: Wachsen auch auf kargen, trockenen Böden, wo andere Kulturen versagen </a:t>
            </a:r>
            <a:r>
              <a:rPr lang="de-DE" sz="1200" dirty="0">
                <a:sym typeface="Wingdings" panose="05000000000000000000" pitchFamily="2" charset="2"/>
              </a:rPr>
              <a:t> </a:t>
            </a:r>
            <a:r>
              <a:rPr lang="de-DE" sz="1200" dirty="0"/>
              <a:t>Trockenstandorte mit wenig Niederschlag</a:t>
            </a:r>
          </a:p>
          <a:p>
            <a:pPr>
              <a:lnSpc>
                <a:spcPct val="100000"/>
              </a:lnSpc>
              <a:buFont typeface="Courier New" panose="02070309020205020404" pitchFamily="49" charset="0"/>
              <a:buNone/>
              <a:defRPr/>
            </a:pPr>
            <a:r>
              <a:rPr lang="de-DE" sz="1200" dirty="0"/>
              <a:t>Wichtig: wasserdurchlässige Böden, geringer Unkrautdruck</a:t>
            </a:r>
          </a:p>
          <a:p>
            <a:pPr>
              <a:lnSpc>
                <a:spcPct val="100000"/>
              </a:lnSpc>
              <a:buFont typeface="Courier New" panose="02070309020205020404" pitchFamily="49" charset="0"/>
              <a:buNone/>
              <a:defRPr/>
            </a:pPr>
            <a:endParaRPr lang="de-DE" sz="1200" dirty="0"/>
          </a:p>
          <a:p>
            <a:pPr>
              <a:lnSpc>
                <a:spcPct val="100000"/>
              </a:lnSpc>
              <a:buFont typeface="Courier New" panose="02070309020205020404" pitchFamily="49" charset="0"/>
              <a:buNone/>
              <a:defRPr/>
            </a:pPr>
            <a:r>
              <a:rPr lang="de-DE" sz="1200" dirty="0"/>
              <a:t>Sortenwahl: s. folgende Folien</a:t>
            </a:r>
          </a:p>
          <a:p>
            <a:pPr>
              <a:lnSpc>
                <a:spcPct val="100000"/>
              </a:lnSpc>
              <a:buFont typeface="Courier New" panose="02070309020205020404" pitchFamily="49" charset="0"/>
              <a:buNone/>
              <a:defRPr/>
            </a:pPr>
            <a:endParaRPr lang="de-DE" sz="1200" dirty="0"/>
          </a:p>
          <a:p>
            <a:pPr>
              <a:lnSpc>
                <a:spcPct val="100000"/>
              </a:lnSpc>
              <a:buFont typeface="Courier New" panose="02070309020205020404" pitchFamily="49" charset="0"/>
              <a:buNone/>
              <a:defRPr/>
            </a:pPr>
            <a:r>
              <a:rPr lang="de-DE" sz="1200" dirty="0"/>
              <a:t>Die Angaben zur Sortenwahl sind für die Sorten auf deutsch nicht vorhanden und auf französisch nur für die französischen Sorten. Deshalb ist dieser Hinweis für Landwirte nicht zielführend ohne die Informationen zu liefern (Stand 10/2021)</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5</a:t>
            </a:fld>
            <a:endParaRPr lang="de-DE"/>
          </a:p>
        </p:txBody>
      </p:sp>
    </p:spTree>
    <p:extLst>
      <p:ext uri="{BB962C8B-B14F-4D97-AF65-F5344CB8AC3E}">
        <p14:creationId xmlns:p14="http://schemas.microsoft.com/office/powerpoint/2010/main" val="34964959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0000"/>
              </a:lnSpc>
              <a:buFont typeface="Courier New" panose="02070309020205020404" pitchFamily="49" charset="0"/>
              <a:buNone/>
              <a:defRPr/>
            </a:pPr>
            <a:r>
              <a:rPr lang="de-DE" sz="1200" dirty="0"/>
              <a:t>Die Sorten unterscheiden sich auch in der Wuchsform – einige sind eher verzweigt, andere eher aufrecht. Der Wuchs beeinflusst auch die Bodenbedeckung nach der Saat und somit die </a:t>
            </a:r>
            <a:r>
              <a:rPr lang="de-DE" sz="1200" dirty="0" err="1"/>
              <a:t>Beikrautunterdrückung</a:t>
            </a:r>
            <a:r>
              <a:rPr lang="de-DE" sz="1200" dirty="0"/>
              <a:t>. Verzweigte Sorten erreichen eine schnellere Bodenbedeckung. </a:t>
            </a:r>
          </a:p>
          <a:p>
            <a:pPr>
              <a:lnSpc>
                <a:spcPct val="100000"/>
              </a:lnSpc>
              <a:buFont typeface="Courier New" panose="02070309020205020404" pitchFamily="49" charset="0"/>
              <a:buNone/>
              <a:defRPr/>
            </a:pPr>
            <a:endParaRPr lang="de-DE" sz="1200" dirty="0"/>
          </a:p>
          <a:p>
            <a:pPr>
              <a:lnSpc>
                <a:spcPct val="100000"/>
              </a:lnSpc>
              <a:buFont typeface="Courier New" panose="02070309020205020404" pitchFamily="49" charset="0"/>
              <a:buNone/>
              <a:defRPr/>
            </a:pPr>
            <a:r>
              <a:rPr lang="de-DE" sz="1200" u="sng" dirty="0"/>
              <a:t>Beispiel (Versuch der LTZ Augustenberg, 2020): </a:t>
            </a:r>
            <a:r>
              <a:rPr lang="de-DE" sz="1200" dirty="0"/>
              <a:t>Bodenbedeckung 1 Monat nach der Aussaat am 08. Juni 2020:</a:t>
            </a:r>
          </a:p>
          <a:p>
            <a:pPr>
              <a:lnSpc>
                <a:spcPct val="100000"/>
              </a:lnSpc>
              <a:buFont typeface="Courier New" panose="02070309020205020404" pitchFamily="49" charset="0"/>
              <a:buNone/>
              <a:defRPr/>
            </a:pPr>
            <a:r>
              <a:rPr lang="de-DE" sz="1200" dirty="0"/>
              <a:t>Sorte </a:t>
            </a:r>
            <a:r>
              <a:rPr lang="de-DE" sz="1200" dirty="0" err="1"/>
              <a:t>Irenka</a:t>
            </a:r>
            <a:r>
              <a:rPr lang="de-DE" sz="1200" dirty="0"/>
              <a:t> (aufrechter Wuchs), 53%</a:t>
            </a:r>
          </a:p>
          <a:p>
            <a:pPr>
              <a:lnSpc>
                <a:spcPct val="100000"/>
              </a:lnSpc>
              <a:buFont typeface="Courier New" panose="02070309020205020404" pitchFamily="49" charset="0"/>
              <a:buNone/>
              <a:defRPr/>
            </a:pPr>
            <a:r>
              <a:rPr lang="de-DE" sz="1200" dirty="0"/>
              <a:t>Sorte </a:t>
            </a:r>
            <a:r>
              <a:rPr lang="de-DE" sz="1200" dirty="0" err="1"/>
              <a:t>Sultano</a:t>
            </a:r>
            <a:r>
              <a:rPr lang="de-DE" sz="1200" dirty="0"/>
              <a:t> (verzweigter Wuchs), 69%</a:t>
            </a:r>
          </a:p>
          <a:p>
            <a:pPr>
              <a:lnSpc>
                <a:spcPct val="100000"/>
              </a:lnSpc>
              <a:buFont typeface="Courier New" panose="02070309020205020404" pitchFamily="49" charset="0"/>
              <a:buNone/>
              <a:defRPr/>
            </a:pPr>
            <a:endParaRPr lang="de-DE" sz="1200" dirty="0"/>
          </a:p>
          <a:p>
            <a:pPr marL="171450" indent="-171450">
              <a:lnSpc>
                <a:spcPct val="100000"/>
              </a:lnSpc>
              <a:buFont typeface="Wingdings" panose="05000000000000000000" pitchFamily="2" charset="2"/>
              <a:buChar char="à"/>
              <a:defRPr/>
            </a:pPr>
            <a:r>
              <a:rPr lang="de-DE" sz="1200" dirty="0">
                <a:sym typeface="Wingdings" panose="05000000000000000000" pitchFamily="2" charset="2"/>
              </a:rPr>
              <a:t>2 Wochen später erreichten beide Sorten eine Bedeckung von 98%</a:t>
            </a:r>
          </a:p>
          <a:p>
            <a:pPr marL="171450" indent="-171450">
              <a:lnSpc>
                <a:spcPct val="100000"/>
              </a:lnSpc>
              <a:buFont typeface="Wingdings" panose="05000000000000000000" pitchFamily="2" charset="2"/>
              <a:buChar char="à"/>
              <a:defRPr/>
            </a:pPr>
            <a:endParaRPr lang="de-DE" sz="1200" dirty="0">
              <a:sym typeface="Wingdings" panose="05000000000000000000" pitchFamily="2" charset="2"/>
            </a:endParaRPr>
          </a:p>
          <a:p>
            <a:pPr marL="0" indent="0">
              <a:lnSpc>
                <a:spcPct val="100000"/>
              </a:lnSpc>
              <a:buFont typeface="Wingdings" panose="05000000000000000000" pitchFamily="2" charset="2"/>
              <a:buNone/>
              <a:defRPr/>
            </a:pPr>
            <a:r>
              <a:rPr lang="de-DE" sz="1200" dirty="0"/>
              <a:t>Saatgutbezug auch in Deutschland möglich (die Saatgutlieferanten haben in der Regel ihre Vermehrungen dann in Frankreich u.a.) - Liste mit Saatgutquellen auf der Homepage des LTZ</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6</a:t>
            </a:fld>
            <a:endParaRPr lang="de-DE"/>
          </a:p>
        </p:txBody>
      </p:sp>
    </p:spTree>
    <p:extLst>
      <p:ext uri="{BB962C8B-B14F-4D97-AF65-F5344CB8AC3E}">
        <p14:creationId xmlns:p14="http://schemas.microsoft.com/office/powerpoint/2010/main" val="21629662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0000"/>
              </a:lnSpc>
              <a:buFont typeface="Courier New" panose="02070309020205020404" pitchFamily="49" charset="0"/>
              <a:buNone/>
              <a:defRPr/>
            </a:pPr>
            <a:r>
              <a:rPr lang="de-DE" sz="1200" dirty="0"/>
              <a:t>KF=Keimfähigkeit</a:t>
            </a:r>
          </a:p>
          <a:p>
            <a:pPr>
              <a:lnSpc>
                <a:spcPct val="100000"/>
              </a:lnSpc>
              <a:buFont typeface="Courier New" panose="02070309020205020404" pitchFamily="49" charset="0"/>
              <a:buNone/>
              <a:defRPr/>
            </a:pPr>
            <a:endParaRPr lang="de-DE" sz="1200" dirty="0"/>
          </a:p>
          <a:p>
            <a:pPr>
              <a:lnSpc>
                <a:spcPct val="100000"/>
              </a:lnSpc>
              <a:buFont typeface="Courier New" panose="02070309020205020404" pitchFamily="49" charset="0"/>
              <a:buNone/>
              <a:defRPr/>
            </a:pPr>
            <a:r>
              <a:rPr lang="de-DE" sz="1200" dirty="0"/>
              <a:t>2020: 7 Sorten &lt; 70% KF</a:t>
            </a:r>
          </a:p>
          <a:p>
            <a:pPr>
              <a:lnSpc>
                <a:spcPct val="100000"/>
              </a:lnSpc>
              <a:buFont typeface="Courier New" panose="02070309020205020404" pitchFamily="49" charset="0"/>
              <a:buNone/>
              <a:defRPr/>
            </a:pPr>
            <a:r>
              <a:rPr lang="de-DE" sz="1200" dirty="0"/>
              <a:t>2021: 6 Sorten &lt; 70% KF</a:t>
            </a:r>
          </a:p>
          <a:p>
            <a:pPr>
              <a:lnSpc>
                <a:spcPct val="100000"/>
              </a:lnSpc>
              <a:buFont typeface="Courier New" panose="02070309020205020404" pitchFamily="49" charset="0"/>
              <a:buNone/>
              <a:defRPr/>
            </a:pPr>
            <a:endParaRPr lang="de-DE" sz="1200" dirty="0"/>
          </a:p>
          <a:p>
            <a:pPr>
              <a:lnSpc>
                <a:spcPct val="100000"/>
              </a:lnSpc>
              <a:buFont typeface="Courier New" panose="02070309020205020404" pitchFamily="49" charset="0"/>
              <a:buNone/>
              <a:defRPr/>
            </a:pPr>
            <a:r>
              <a:rPr lang="de-DE" sz="1200" dirty="0"/>
              <a:t>Es ist noch nicht ganz klar, welche Ursachen für die z.T. sehr schlechten </a:t>
            </a:r>
            <a:r>
              <a:rPr lang="de-DE" sz="1200" dirty="0" err="1"/>
              <a:t>KF`en</a:t>
            </a:r>
            <a:r>
              <a:rPr lang="de-DE" sz="1200" dirty="0"/>
              <a:t> verantwortlich sind. U.a. werden auch mechanische Ursachen angenommen (Beschädigungen der Samen bei Transport, Aufbereitung).</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7</a:t>
            </a:fld>
            <a:endParaRPr lang="de-DE"/>
          </a:p>
        </p:txBody>
      </p:sp>
    </p:spTree>
    <p:extLst>
      <p:ext uri="{BB962C8B-B14F-4D97-AF65-F5344CB8AC3E}">
        <p14:creationId xmlns:p14="http://schemas.microsoft.com/office/powerpoint/2010/main" val="33926241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0000"/>
              </a:lnSpc>
              <a:buFont typeface="Courier New" panose="02070309020205020404" pitchFamily="49" charset="0"/>
              <a:buNone/>
              <a:defRPr/>
            </a:pPr>
            <a:r>
              <a:rPr lang="de-DE" sz="1200" dirty="0"/>
              <a:t>Erntetermine: 12.08. - 13.10.2020</a:t>
            </a:r>
          </a:p>
          <a:p>
            <a:pPr>
              <a:lnSpc>
                <a:spcPct val="100000"/>
              </a:lnSpc>
              <a:buFont typeface="Courier New" panose="02070309020205020404" pitchFamily="49" charset="0"/>
              <a:buNone/>
              <a:defRPr/>
            </a:pPr>
            <a:endParaRPr lang="de-DE" sz="1200" dirty="0"/>
          </a:p>
          <a:p>
            <a:pPr>
              <a:lnSpc>
                <a:spcPct val="100000"/>
              </a:lnSpc>
              <a:buFont typeface="Courier New" panose="02070309020205020404" pitchFamily="49" charset="0"/>
              <a:buNone/>
              <a:defRPr/>
            </a:pPr>
            <a:endParaRPr lang="de-DE" sz="1200" dirty="0"/>
          </a:p>
          <a:p>
            <a:pPr>
              <a:lnSpc>
                <a:spcPct val="100000"/>
              </a:lnSpc>
              <a:buFont typeface="Courier New" panose="02070309020205020404" pitchFamily="49" charset="0"/>
              <a:buNone/>
              <a:defRPr/>
            </a:pPr>
            <a:endParaRPr lang="de-DE" sz="1200"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8</a:t>
            </a:fld>
            <a:endParaRPr lang="de-DE"/>
          </a:p>
        </p:txBody>
      </p:sp>
    </p:spTree>
    <p:extLst>
      <p:ext uri="{BB962C8B-B14F-4D97-AF65-F5344CB8AC3E}">
        <p14:creationId xmlns:p14="http://schemas.microsoft.com/office/powerpoint/2010/main" val="420242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 typeface="Courier New" panose="02070309020205020404" pitchFamily="49" charset="0"/>
              <a:buNone/>
              <a:tabLst/>
              <a:defRPr/>
            </a:pPr>
            <a:r>
              <a:rPr lang="de-DE" sz="1200" u="none" dirty="0"/>
              <a:t>Steckbrief Kichererbse: </a:t>
            </a:r>
            <a:r>
              <a:rPr lang="de-DE" sz="1200" u="sng" dirty="0"/>
              <a:t>https://www.lfl.bayern.de/mam/cms07/publikationen/daten/informationen/059723_kichererbse.pdf</a:t>
            </a:r>
          </a:p>
          <a:p>
            <a:pPr>
              <a:lnSpc>
                <a:spcPct val="100000"/>
              </a:lnSpc>
              <a:buFont typeface="Courier New" panose="02070309020205020404" pitchFamily="49" charset="0"/>
              <a:buNone/>
              <a:defRPr/>
            </a:pPr>
            <a:endParaRPr lang="de-DE" sz="1200"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9</a:t>
            </a:fld>
            <a:endParaRPr lang="de-DE"/>
          </a:p>
        </p:txBody>
      </p:sp>
    </p:spTree>
    <p:extLst>
      <p:ext uri="{BB962C8B-B14F-4D97-AF65-F5344CB8AC3E}">
        <p14:creationId xmlns:p14="http://schemas.microsoft.com/office/powerpoint/2010/main" val="26518886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jp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preserve="1" userDrawn="1">
  <p:cSld name="Titelfolie">
    <p:spTree>
      <p:nvGrpSpPr>
        <p:cNvPr id="1" name=""/>
        <p:cNvGrpSpPr/>
        <p:nvPr/>
      </p:nvGrpSpPr>
      <p:grpSpPr bwMode="auto">
        <a:xfrm>
          <a:off x="0" y="0"/>
          <a:ext cx="0" cy="0"/>
          <a:chOff x="0" y="0"/>
          <a:chExt cx="0" cy="0"/>
        </a:xfrm>
      </p:grpSpPr>
      <p:sp>
        <p:nvSpPr>
          <p:cNvPr id="4" name="Titel 1"/>
          <p:cNvSpPr>
            <a:spLocks noGrp="1"/>
          </p:cNvSpPr>
          <p:nvPr>
            <p:ph type="ctrTitle"/>
          </p:nvPr>
        </p:nvSpPr>
        <p:spPr bwMode="auto">
          <a:xfrm>
            <a:off x="1524000" y="1354666"/>
            <a:ext cx="9144000" cy="2201849"/>
          </a:xfrm>
          <a:prstGeom prst="rect">
            <a:avLst/>
          </a:prstGeom>
        </p:spPr>
        <p:txBody>
          <a:bodyPr anchor="t">
            <a:normAutofit/>
          </a:bodyPr>
          <a:lstStyle>
            <a:lvl1pPr algn="ctr">
              <a:defRPr sz="5400"/>
            </a:lvl1pPr>
          </a:lstStyle>
          <a:p>
            <a:pPr>
              <a:defRPr/>
            </a:pPr>
            <a:r>
              <a:rPr lang="de-DE"/>
              <a:t>Titelmasterformat durch Klicken bearbeiten</a:t>
            </a:r>
          </a:p>
        </p:txBody>
      </p:sp>
      <p:pic>
        <p:nvPicPr>
          <p:cNvPr id="5" name="Grafik 9"/>
          <p:cNvPicPr>
            <a:picLocks noChangeAspect="1"/>
          </p:cNvPicPr>
          <p:nvPr userDrawn="1"/>
        </p:nvPicPr>
        <p:blipFill>
          <a:blip r:embed="rId2"/>
          <a:stretch/>
        </p:blipFill>
        <p:spPr bwMode="auto">
          <a:xfrm>
            <a:off x="9852660" y="4800437"/>
            <a:ext cx="2328469" cy="2057989"/>
          </a:xfrm>
          <a:prstGeom prst="rect">
            <a:avLst/>
          </a:prstGeom>
        </p:spPr>
      </p:pic>
      <p:sp>
        <p:nvSpPr>
          <p:cNvPr id="6" name="Textfeld 11"/>
          <p:cNvSpPr>
            <a:spLocks noAdjustHandles="1"/>
          </p:cNvSpPr>
          <p:nvPr userDrawn="1"/>
        </p:nvSpPr>
        <p:spPr bwMode="auto">
          <a:xfrm>
            <a:off x="440055" y="4980243"/>
            <a:ext cx="3166110" cy="261610"/>
          </a:xfrm>
          <a:prstGeom prst="rect">
            <a:avLst/>
          </a:prstGeom>
          <a:noFill/>
        </p:spPr>
        <p:txBody>
          <a:bodyPr wrap="square" rtlCol="0">
            <a:spAutoFit/>
          </a:bodyPr>
          <a:lstStyle/>
          <a:p>
            <a:pPr>
              <a:defRPr/>
            </a:pPr>
            <a:r>
              <a:rPr lang="de-DE" sz="1100">
                <a:latin typeface="Times New Roman"/>
                <a:cs typeface="Times New Roman"/>
              </a:rPr>
              <a:t>Ein Gemeinschaftsprojekt von:</a:t>
            </a:r>
          </a:p>
        </p:txBody>
      </p:sp>
      <p:sp>
        <p:nvSpPr>
          <p:cNvPr id="7" name="Textfeld 12"/>
          <p:cNvSpPr>
            <a:spLocks noAdjustHandles="1"/>
          </p:cNvSpPr>
          <p:nvPr userDrawn="1"/>
        </p:nvSpPr>
        <p:spPr bwMode="auto">
          <a:xfrm>
            <a:off x="1524000" y="3665264"/>
            <a:ext cx="9144000" cy="1569660"/>
          </a:xfrm>
          <a:prstGeom prst="rect">
            <a:avLst/>
          </a:prstGeom>
          <a:noFill/>
        </p:spPr>
        <p:txBody>
          <a:bodyPr wrap="square" rtlCol="0">
            <a:spAutoFit/>
          </a:bodyPr>
          <a:lstStyle/>
          <a:p>
            <a:pPr algn="ctr">
              <a:defRPr/>
            </a:pPr>
            <a:r>
              <a:rPr lang="de-DE" sz="2400">
                <a:latin typeface="Calibri"/>
                <a:ea typeface="Calibri"/>
                <a:cs typeface="Times New Roman"/>
              </a:rPr>
              <a:t>Bildun</a:t>
            </a:r>
            <a:r>
              <a:rPr lang="de-DE" sz="2400">
                <a:solidFill>
                  <a:schemeClr val="accent1"/>
                </a:solidFill>
                <a:latin typeface="Calibri"/>
                <a:ea typeface="Calibri"/>
                <a:cs typeface="Times New Roman"/>
              </a:rPr>
              <a:t>G</a:t>
            </a:r>
            <a:r>
              <a:rPr lang="de-DE" sz="2400">
                <a:latin typeface="Calibri"/>
                <a:ea typeface="Calibri"/>
                <a:cs typeface="Times New Roman"/>
              </a:rPr>
              <a:t> zur </a:t>
            </a:r>
            <a:r>
              <a:rPr lang="de-DE" sz="2400">
                <a:solidFill>
                  <a:schemeClr val="accent1"/>
                </a:solidFill>
                <a:latin typeface="Calibri"/>
                <a:ea typeface="Calibri"/>
                <a:cs typeface="Times New Roman"/>
              </a:rPr>
              <a:t>N</a:t>
            </a:r>
            <a:r>
              <a:rPr lang="de-DE" sz="2400">
                <a:latin typeface="Calibri"/>
                <a:ea typeface="Calibri"/>
                <a:cs typeface="Times New Roman"/>
              </a:rPr>
              <a:t>achhalt</a:t>
            </a:r>
            <a:r>
              <a:rPr lang="de-DE" sz="2400">
                <a:solidFill>
                  <a:schemeClr val="accent1"/>
                </a:solidFill>
                <a:latin typeface="Calibri"/>
                <a:ea typeface="Calibri"/>
                <a:cs typeface="Times New Roman"/>
              </a:rPr>
              <a:t>I</a:t>
            </a:r>
            <a:r>
              <a:rPr lang="de-DE" sz="2400">
                <a:latin typeface="Calibri"/>
                <a:ea typeface="Calibri"/>
                <a:cs typeface="Times New Roman"/>
              </a:rPr>
              <a:t>gen </a:t>
            </a:r>
            <a:r>
              <a:rPr lang="de-DE" sz="2400">
                <a:solidFill>
                  <a:schemeClr val="accent1"/>
                </a:solidFill>
                <a:latin typeface="Calibri"/>
                <a:ea typeface="Calibri"/>
                <a:cs typeface="Times New Roman"/>
              </a:rPr>
              <a:t>A</a:t>
            </a:r>
            <a:r>
              <a:rPr lang="de-DE" sz="2400">
                <a:latin typeface="Calibri"/>
                <a:ea typeface="Calibri"/>
                <a:cs typeface="Times New Roman"/>
              </a:rPr>
              <a:t>npassung der </a:t>
            </a:r>
            <a:r>
              <a:rPr lang="de-DE" sz="2400">
                <a:solidFill>
                  <a:schemeClr val="accent1"/>
                </a:solidFill>
                <a:latin typeface="Calibri"/>
                <a:ea typeface="Calibri"/>
                <a:cs typeface="Times New Roman"/>
              </a:rPr>
              <a:t>L</a:t>
            </a:r>
            <a:r>
              <a:rPr lang="de-DE" sz="2400">
                <a:latin typeface="Calibri"/>
                <a:ea typeface="Calibri"/>
                <a:cs typeface="Times New Roman"/>
              </a:rPr>
              <a:t>andwirtschaft in Deutschland an den Klimawandel – Sensibilisieren, Informieren, Qualifizieren</a:t>
            </a:r>
            <a:endParaRPr lang="de-DE" sz="1100">
              <a:latin typeface="Calibri"/>
              <a:ea typeface="Calibri"/>
              <a:cs typeface="Times New Roman"/>
            </a:endParaRPr>
          </a:p>
          <a:p>
            <a:pPr algn="ctr">
              <a:defRPr/>
            </a:pPr>
            <a:r>
              <a:rPr lang="de-DE" sz="2400">
                <a:solidFill>
                  <a:schemeClr val="accent1"/>
                </a:solidFill>
                <a:latin typeface="Calibri"/>
                <a:ea typeface="Calibri"/>
                <a:cs typeface="Times New Roman"/>
              </a:rPr>
              <a:t>(GeNIAL)</a:t>
            </a:r>
            <a:endParaRPr lang="de-DE" sz="1100">
              <a:solidFill>
                <a:schemeClr val="accent1"/>
              </a:solidFill>
              <a:latin typeface="Calibri"/>
              <a:ea typeface="Calibri"/>
              <a:cs typeface="Times New Roman"/>
            </a:endParaRPr>
          </a:p>
          <a:p>
            <a:pPr algn="ctr">
              <a:defRPr/>
            </a:pPr>
            <a:endParaRPr lang="de-DE" sz="2400"/>
          </a:p>
        </p:txBody>
      </p:sp>
      <p:pic>
        <p:nvPicPr>
          <p:cNvPr id="8" name="Grafik 10"/>
          <p:cNvPicPr>
            <a:picLocks noChangeAspect="1"/>
          </p:cNvPicPr>
          <p:nvPr userDrawn="1"/>
        </p:nvPicPr>
        <p:blipFill>
          <a:blip r:embed="rId3"/>
          <a:stretch/>
        </p:blipFill>
        <p:spPr bwMode="auto">
          <a:xfrm>
            <a:off x="672662" y="5934368"/>
            <a:ext cx="2499089" cy="415245"/>
          </a:xfrm>
          <a:prstGeom prst="rect">
            <a:avLst/>
          </a:prstGeom>
        </p:spPr>
      </p:pic>
      <p:pic>
        <p:nvPicPr>
          <p:cNvPr id="9" name="Grafik 14"/>
          <p:cNvPicPr>
            <a:picLocks noChangeAspect="1"/>
          </p:cNvPicPr>
          <p:nvPr userDrawn="1"/>
        </p:nvPicPr>
        <p:blipFill>
          <a:blip r:embed="rId4"/>
          <a:stretch/>
        </p:blipFill>
        <p:spPr bwMode="auto">
          <a:xfrm>
            <a:off x="3735728" y="5790078"/>
            <a:ext cx="1407078" cy="703822"/>
          </a:xfrm>
          <a:prstGeom prst="rect">
            <a:avLst/>
          </a:prstGeom>
        </p:spPr>
      </p:pic>
      <p:pic>
        <p:nvPicPr>
          <p:cNvPr id="10" name="Grafik 15"/>
          <p:cNvPicPr>
            <a:picLocks noChangeAspect="1"/>
          </p:cNvPicPr>
          <p:nvPr userDrawn="1"/>
        </p:nvPicPr>
        <p:blipFill>
          <a:blip r:embed="rId5"/>
          <a:stretch/>
        </p:blipFill>
        <p:spPr bwMode="auto">
          <a:xfrm>
            <a:off x="5706784" y="5897843"/>
            <a:ext cx="817193" cy="451770"/>
          </a:xfrm>
          <a:prstGeom prst="rect">
            <a:avLst/>
          </a:prstGeom>
        </p:spPr>
      </p:pic>
      <p:pic>
        <p:nvPicPr>
          <p:cNvPr id="11" name="Grafik 16"/>
          <p:cNvPicPr/>
          <p:nvPr userDrawn="1"/>
        </p:nvPicPr>
        <p:blipFill>
          <a:blip r:embed="rId6"/>
          <a:stretch/>
        </p:blipFill>
        <p:spPr bwMode="auto">
          <a:xfrm>
            <a:off x="7087955" y="5633544"/>
            <a:ext cx="1503395" cy="768131"/>
          </a:xfrm>
          <a:prstGeom prst="rect">
            <a:avLst/>
          </a:prstGeom>
        </p:spPr>
      </p:pic>
      <p:pic>
        <p:nvPicPr>
          <p:cNvPr id="12" name="Grafik 17"/>
          <p:cNvPicPr>
            <a:picLocks noChangeAspect="1"/>
          </p:cNvPicPr>
          <p:nvPr userDrawn="1"/>
        </p:nvPicPr>
        <p:blipFill>
          <a:blip r:embed="rId7"/>
          <a:stretch/>
        </p:blipFill>
        <p:spPr bwMode="auto">
          <a:xfrm>
            <a:off x="9532882" y="153416"/>
            <a:ext cx="2504247" cy="104113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obj" preserve="1" userDrawn="1">
  <p:cSld name="Titel und Inhalt">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Titelmasterformat durch Klicken bearbeiten</a:t>
            </a:r>
          </a:p>
        </p:txBody>
      </p:sp>
      <p:sp>
        <p:nvSpPr>
          <p:cNvPr id="6" name="Inhaltsplatzhalter 2"/>
          <p:cNvSpPr>
            <a:spLocks noGrp="1"/>
          </p:cNvSpPr>
          <p:nvPr>
            <p:ph idx="1"/>
          </p:nvPr>
        </p:nvSpPr>
        <p:spPr bwMode="auto">
          <a:xfrm>
            <a:off x="838200" y="1463040"/>
            <a:ext cx="10515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cxnSp>
        <p:nvCxnSpPr>
          <p:cNvPr id="7" name="Gerader Verbinder 7"/>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feld 8"/>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9" name="Fußzeilenplatzhalter 3"/>
          <p:cNvSpPr>
            <a:spLocks noGrp="1"/>
          </p:cNvSpPr>
          <p:nvPr>
            <p:ph type="ftr" sz="quarter" idx="10"/>
          </p:nvPr>
        </p:nvSpPr>
        <p:spPr bwMode="auto"/>
        <p:txBody>
          <a:bodyPr/>
          <a:lstStyle/>
          <a:p>
            <a:pPr>
              <a:defRPr/>
            </a:pPr>
            <a:r>
              <a:rPr lang="de-DE"/>
              <a:t>Klimawandelanpassung - Kichererbsenanbau</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obj" preserve="1" userDrawn="1">
  <p:cSld name="Arbeitsauftrag">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hasCustomPrompt="1"/>
          </p:nvPr>
        </p:nvSpPr>
        <p:spPr bwMode="auto">
          <a:xfrm>
            <a:off x="838200" y="365125"/>
            <a:ext cx="9701462" cy="918528"/>
          </a:xfrm>
          <a:prstGeom prst="rect">
            <a:avLst/>
          </a:prstGeom>
        </p:spPr>
        <p:txBody>
          <a:bodyPr anchor="ctr">
            <a:normAutofit/>
          </a:bodyPr>
          <a:lstStyle>
            <a:lvl1pPr>
              <a:defRPr sz="3600" b="0">
                <a:solidFill>
                  <a:schemeClr val="accent1"/>
                </a:solidFill>
              </a:defRPr>
            </a:lvl1pPr>
          </a:lstStyle>
          <a:p>
            <a:pPr>
              <a:defRPr/>
            </a:pPr>
            <a:r>
              <a:rPr lang="de-DE"/>
              <a:t>Arbeitsauftrag</a:t>
            </a:r>
          </a:p>
        </p:txBody>
      </p:sp>
      <p:sp>
        <p:nvSpPr>
          <p:cNvPr id="6" name="Inhaltsplatzhalter 2"/>
          <p:cNvSpPr>
            <a:spLocks noGrp="1"/>
          </p:cNvSpPr>
          <p:nvPr>
            <p:ph idx="1"/>
          </p:nvPr>
        </p:nvSpPr>
        <p:spPr bwMode="auto">
          <a:xfrm>
            <a:off x="838200" y="1463040"/>
            <a:ext cx="10515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pic>
        <p:nvPicPr>
          <p:cNvPr id="7" name="Grafik 6"/>
          <p:cNvPicPr>
            <a:picLocks noChangeAspect="1"/>
          </p:cNvPicPr>
          <p:nvPr userDrawn="1"/>
        </p:nvPicPr>
        <p:blipFill>
          <a:blip r:embed="rId3"/>
          <a:stretch/>
        </p:blipFill>
        <p:spPr bwMode="auto">
          <a:xfrm flipH="1">
            <a:off x="10629899" y="348299"/>
            <a:ext cx="723900" cy="723900"/>
          </a:xfrm>
          <a:prstGeom prst="rect">
            <a:avLst/>
          </a:prstGeom>
        </p:spPr>
      </p:pic>
      <p:cxnSp>
        <p:nvCxnSpPr>
          <p:cNvPr id="8" name="Gerader Verbinder 7"/>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8"/>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10" name="Fußzeilenplatzhalter 3"/>
          <p:cNvSpPr>
            <a:spLocks noGrp="1"/>
          </p:cNvSpPr>
          <p:nvPr>
            <p:ph type="ftr" sz="quarter" idx="10"/>
          </p:nvPr>
        </p:nvSpPr>
        <p:spPr bwMode="auto"/>
        <p:txBody>
          <a:bodyPr/>
          <a:lstStyle/>
          <a:p>
            <a:pPr>
              <a:defRPr/>
            </a:pPr>
            <a:r>
              <a:rPr lang="de-DE"/>
              <a:t>Klimawandelanpassung - Kichererbsenanbau</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Zwei Inhalte">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Inhaltsplatzhalter 2"/>
          <p:cNvSpPr>
            <a:spLocks noGrp="1"/>
          </p:cNvSpPr>
          <p:nvPr>
            <p:ph sz="half" idx="1"/>
          </p:nvPr>
        </p:nvSpPr>
        <p:spPr bwMode="auto">
          <a:xfrm>
            <a:off x="838200" y="1463040"/>
            <a:ext cx="5181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6" name="Inhaltsplatzhalter 3"/>
          <p:cNvSpPr>
            <a:spLocks noGrp="1"/>
          </p:cNvSpPr>
          <p:nvPr>
            <p:ph sz="half" idx="2"/>
          </p:nvPr>
        </p:nvSpPr>
        <p:spPr bwMode="auto">
          <a:xfrm>
            <a:off x="6172200" y="1463040"/>
            <a:ext cx="5181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7"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Titelmasterformat durch Klicken bearbeiten</a:t>
            </a:r>
          </a:p>
        </p:txBody>
      </p:sp>
      <p:cxnSp>
        <p:nvCxnSpPr>
          <p:cNvPr id="8" name="Gerader Verbinder 10"/>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11"/>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10" name="Fußzeilenplatzhalter 1"/>
          <p:cNvSpPr>
            <a:spLocks noGrp="1"/>
          </p:cNvSpPr>
          <p:nvPr>
            <p:ph type="ftr" sz="quarter" idx="10"/>
          </p:nvPr>
        </p:nvSpPr>
        <p:spPr bwMode="auto"/>
        <p:txBody>
          <a:bodyPr/>
          <a:lstStyle/>
          <a:p>
            <a:pPr>
              <a:defRPr/>
            </a:pPr>
            <a:r>
              <a:rPr lang="de-DE"/>
              <a:t>Klimawandelanpassung - Kichererbsenanbau</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Nur Titel">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Titelmasterformat durch Klicken bearbeiten</a:t>
            </a:r>
          </a:p>
        </p:txBody>
      </p:sp>
      <p:cxnSp>
        <p:nvCxnSpPr>
          <p:cNvPr id="6" name="Gerader Verbinder 6"/>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Textfeld 7"/>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8" name="Fußzeilenplatzhalter 1"/>
          <p:cNvSpPr>
            <a:spLocks noGrp="1"/>
          </p:cNvSpPr>
          <p:nvPr>
            <p:ph type="ftr" sz="quarter" idx="10"/>
          </p:nvPr>
        </p:nvSpPr>
        <p:spPr bwMode="auto"/>
        <p:txBody>
          <a:bodyPr/>
          <a:lstStyle/>
          <a:p>
            <a:pPr>
              <a:defRPr/>
            </a:pPr>
            <a:r>
              <a:rPr lang="de-DE"/>
              <a:t>Klimawandelanpassung - Kichererbsenanbau</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blank" preserve="1" userDrawn="1">
  <p:cSld name="Leer">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cxnSp>
        <p:nvCxnSpPr>
          <p:cNvPr id="5" name="Gerader Verbinder 4"/>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feld 5"/>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7" name="Fußzeilenplatzhalter 1"/>
          <p:cNvSpPr>
            <a:spLocks noGrp="1"/>
          </p:cNvSpPr>
          <p:nvPr>
            <p:ph type="ftr" sz="quarter" idx="10"/>
          </p:nvPr>
        </p:nvSpPr>
        <p:spPr bwMode="auto"/>
        <p:txBody>
          <a:bodyPr/>
          <a:lstStyle/>
          <a:p>
            <a:pPr>
              <a:defRPr/>
            </a:pPr>
            <a:r>
              <a:rPr lang="de-DE"/>
              <a:t>Klimawandelanpassung - Kichererbsenanbau</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cxnSp>
        <p:nvCxnSpPr>
          <p:cNvPr id="4" name="Gerader Verbinder 2"/>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 name="Inhaltsplatzhalter 3"/>
          <p:cNvPicPr>
            <a:picLocks noChangeAspect="1"/>
          </p:cNvPicPr>
          <p:nvPr userDrawn="1"/>
        </p:nvPicPr>
        <p:blipFill>
          <a:blip r:embed="rId8"/>
          <a:stretch/>
        </p:blipFill>
        <p:spPr bwMode="auto">
          <a:xfrm>
            <a:off x="147144" y="6406160"/>
            <a:ext cx="1090626" cy="380472"/>
          </a:xfrm>
          <a:prstGeom prst="rect">
            <a:avLst/>
          </a:prstGeom>
        </p:spPr>
      </p:pic>
      <p:sp>
        <p:nvSpPr>
          <p:cNvPr id="6" name="Textfeld 5"/>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7" name="Fußzeilenplatzhalter 1"/>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r>
              <a:rPr lang="de-DE"/>
              <a:t>Klimawandelanpassung - Kichererbsenanbau</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dt="0"/>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hortipendium.de/Datei:Blattl%C3%A4use4-SLFA-NW-RW.JPG" TargetMode="External"/><Relationship Id="rId2" Type="http://schemas.openxmlformats.org/officeDocument/2006/relationships/hyperlink" Target="https://commons.wikimedia.org/w/index.php?curid=9492696"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ltz.landwirtschaft-bw.de/pb/site/pbs-bw-mlr/get/documents_E513446668/MLR.LEL/PB5Documents/ltz_ka/Kulturpflanzen/Ackerbau/K&#246;rnerleguminosen/Kichererbse/Kichererbsen_Bezugsquellen_Saatgut.pdf"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ctrTitle"/>
          </p:nvPr>
        </p:nvSpPr>
        <p:spPr bwMode="auto">
          <a:xfrm>
            <a:off x="1524000" y="1186636"/>
            <a:ext cx="9144000" cy="2233042"/>
          </a:xfrm>
        </p:spPr>
        <p:txBody>
          <a:bodyPr>
            <a:noAutofit/>
          </a:bodyPr>
          <a:lstStyle/>
          <a:p>
            <a:pPr>
              <a:spcAft>
                <a:spcPts val="600"/>
              </a:spcAft>
              <a:defRPr/>
            </a:pPr>
            <a:r>
              <a:rPr lang="de-DE" sz="4000" dirty="0"/>
              <a:t>Anpassungsstrategien an den Klimawandel: </a:t>
            </a:r>
            <a:br>
              <a:rPr lang="de-DE" sz="4000" dirty="0"/>
            </a:br>
            <a:br>
              <a:rPr lang="de-DE" sz="4000" dirty="0"/>
            </a:br>
            <a:r>
              <a:rPr lang="de-DE" sz="4000" b="1" dirty="0"/>
              <a:t>Anbau von Kichererbsen</a:t>
            </a:r>
            <a:br>
              <a:rPr lang="de-DE" sz="4000" dirty="0"/>
            </a:br>
            <a:r>
              <a:rPr lang="de-DE" sz="2800" dirty="0"/>
              <a:t>Stand September 2021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335360" y="365125"/>
            <a:ext cx="11593288" cy="918528"/>
          </a:xfrm>
        </p:spPr>
        <p:txBody>
          <a:bodyPr>
            <a:normAutofit/>
          </a:bodyPr>
          <a:lstStyle/>
          <a:p>
            <a:pPr>
              <a:defRPr/>
            </a:pPr>
            <a:r>
              <a:rPr lang="de-DE" dirty="0"/>
              <a:t>Steckbrief:</a:t>
            </a:r>
            <a:endParaRPr dirty="0"/>
          </a:p>
        </p:txBody>
      </p:sp>
      <p:sp>
        <p:nvSpPr>
          <p:cNvPr id="5" name="Fußzeilenplatzhalter 3"/>
          <p:cNvSpPr>
            <a:spLocks noGrp="1"/>
          </p:cNvSpPr>
          <p:nvPr>
            <p:ph type="ftr" sz="quarter" idx="10"/>
          </p:nvPr>
        </p:nvSpPr>
        <p:spPr bwMode="auto"/>
        <p:txBody>
          <a:bodyPr/>
          <a:lstStyle/>
          <a:p>
            <a:pPr>
              <a:defRPr/>
            </a:pPr>
            <a:r>
              <a:rPr lang="de-DE"/>
              <a:t>Klimawandelanpassung - Kichererbsenanbau</a:t>
            </a:r>
            <a:endParaRPr lang="de-DE" dirty="0"/>
          </a:p>
        </p:txBody>
      </p:sp>
      <p:sp>
        <p:nvSpPr>
          <p:cNvPr id="8" name="Textfeld 7">
            <a:extLst>
              <a:ext uri="{FF2B5EF4-FFF2-40B4-BE49-F238E27FC236}">
                <a16:creationId xmlns:a16="http://schemas.microsoft.com/office/drawing/2014/main" id="{85B2602A-F425-493B-B699-0D66A9FC287B}"/>
              </a:ext>
            </a:extLst>
          </p:cNvPr>
          <p:cNvSpPr txBox="1"/>
          <p:nvPr/>
        </p:nvSpPr>
        <p:spPr bwMode="auto">
          <a:xfrm>
            <a:off x="435689" y="1484784"/>
            <a:ext cx="11024906" cy="3293209"/>
          </a:xfrm>
          <a:prstGeom prst="rect">
            <a:avLst/>
          </a:prstGeom>
          <a:noFill/>
          <a:ln>
            <a:solidFill>
              <a:schemeClr val="accent1"/>
            </a:solidFill>
          </a:ln>
        </p:spPr>
        <p:txBody>
          <a:bodyPr wrap="square" rtlCol="0">
            <a:spAutoFit/>
          </a:bodyPr>
          <a:lstStyle/>
          <a:p>
            <a:r>
              <a:rPr lang="de-DE" sz="2600" b="1" dirty="0"/>
              <a:t>Saat:</a:t>
            </a:r>
          </a:p>
          <a:p>
            <a:pPr marL="285750" indent="-285750">
              <a:buFont typeface="Arial" panose="020B0604020202020204" pitchFamily="34" charset="0"/>
              <a:buChar char="•"/>
            </a:pPr>
            <a:r>
              <a:rPr lang="de-DE" sz="2600" dirty="0"/>
              <a:t>Aussaat: Anfang April bis Mitte Mai </a:t>
            </a:r>
          </a:p>
          <a:p>
            <a:pPr marL="457200" indent="-457200">
              <a:lnSpc>
                <a:spcPct val="100000"/>
              </a:lnSpc>
              <a:buFont typeface="Arial" panose="020B0604020202020204" pitchFamily="34" charset="0"/>
              <a:buChar char="•"/>
              <a:defRPr/>
            </a:pPr>
            <a:r>
              <a:rPr lang="de-DE" sz="2600" dirty="0"/>
              <a:t>Saatmenge: </a:t>
            </a:r>
            <a:r>
              <a:rPr lang="de-DE" sz="2600" b="1" dirty="0" err="1"/>
              <a:t>desi</a:t>
            </a:r>
            <a:r>
              <a:rPr lang="de-DE" sz="2600" b="1" dirty="0"/>
              <a:t>:</a:t>
            </a:r>
            <a:r>
              <a:rPr lang="de-DE" sz="2600" dirty="0"/>
              <a:t> kleinkörniger (TKM 150-300 g)</a:t>
            </a:r>
            <a:br>
              <a:rPr lang="de-DE" sz="2600" dirty="0"/>
            </a:br>
            <a:r>
              <a:rPr lang="de-DE" sz="2600" dirty="0"/>
              <a:t>		 </a:t>
            </a:r>
            <a:r>
              <a:rPr lang="de-DE" sz="2600" b="1" dirty="0" err="1"/>
              <a:t>kabuli</a:t>
            </a:r>
            <a:r>
              <a:rPr lang="de-DE" sz="2600" b="1" dirty="0"/>
              <a:t>:</a:t>
            </a:r>
            <a:r>
              <a:rPr lang="de-DE" sz="2600" dirty="0"/>
              <a:t> </a:t>
            </a:r>
            <a:r>
              <a:rPr lang="de-DE" sz="2600" dirty="0" err="1"/>
              <a:t>größkörniger</a:t>
            </a:r>
            <a:r>
              <a:rPr lang="de-DE" sz="2600" dirty="0"/>
              <a:t> (TKM 300-500 g)</a:t>
            </a:r>
          </a:p>
          <a:p>
            <a:pPr marL="285750" indent="-285750">
              <a:buFont typeface="Arial" panose="020B0604020202020204" pitchFamily="34" charset="0"/>
              <a:buChar char="•"/>
            </a:pPr>
            <a:r>
              <a:rPr lang="de-DE" sz="2600" dirty="0"/>
              <a:t>Saattiefe: 5 – 8 cm, Reihenabstand: 30 - 35 cm (Ergänzung: </a:t>
            </a:r>
            <a:r>
              <a:rPr lang="de-DE" sz="2600" i="1" dirty="0"/>
              <a:t>oder auch mit Getreideabstand)</a:t>
            </a:r>
            <a:endParaRPr lang="de-DE" sz="2600" dirty="0"/>
          </a:p>
          <a:p>
            <a:pPr marL="285750" indent="-285750">
              <a:buFont typeface="Arial" panose="020B0604020202020204" pitchFamily="34" charset="0"/>
              <a:buChar char="•"/>
            </a:pPr>
            <a:r>
              <a:rPr lang="de-DE" sz="2600" dirty="0"/>
              <a:t>Saattechnik: Kreiselegge-Drillmaschinen-Kombination; </a:t>
            </a:r>
            <a:br>
              <a:rPr lang="de-DE" sz="2600" dirty="0"/>
            </a:br>
            <a:r>
              <a:rPr lang="de-DE" sz="2600" dirty="0"/>
              <a:t>bei </a:t>
            </a:r>
            <a:r>
              <a:rPr lang="de-DE" sz="2600" dirty="0" err="1"/>
              <a:t>Mulchsaat</a:t>
            </a:r>
            <a:r>
              <a:rPr lang="de-DE" sz="2600" dirty="0"/>
              <a:t>: Einzelkornsämaschine</a:t>
            </a:r>
          </a:p>
        </p:txBody>
      </p:sp>
      <p:sp>
        <p:nvSpPr>
          <p:cNvPr id="2" name="Textfeld 1">
            <a:extLst>
              <a:ext uri="{FF2B5EF4-FFF2-40B4-BE49-F238E27FC236}">
                <a16:creationId xmlns:a16="http://schemas.microsoft.com/office/drawing/2014/main" id="{6D40D243-DAEE-4FA9-B777-9F87C5BF778C}"/>
              </a:ext>
            </a:extLst>
          </p:cNvPr>
          <p:cNvSpPr txBox="1"/>
          <p:nvPr/>
        </p:nvSpPr>
        <p:spPr>
          <a:xfrm>
            <a:off x="1055440" y="5157192"/>
            <a:ext cx="8640959" cy="1292662"/>
          </a:xfrm>
          <a:prstGeom prst="rect">
            <a:avLst/>
          </a:prstGeom>
          <a:noFill/>
        </p:spPr>
        <p:txBody>
          <a:bodyPr wrap="square" rtlCol="0">
            <a:spAutoFit/>
          </a:bodyPr>
          <a:lstStyle/>
          <a:p>
            <a:pPr algn="ctr"/>
            <a:r>
              <a:rPr lang="de-DE" sz="2600" b="1" i="1" dirty="0"/>
              <a:t>Wichtig: </a:t>
            </a:r>
            <a:r>
              <a:rPr lang="de-DE" sz="2600" i="1" dirty="0"/>
              <a:t>Impfung mit </a:t>
            </a:r>
            <a:r>
              <a:rPr lang="de-DE" sz="2600" i="1" dirty="0" err="1"/>
              <a:t>kichererbsenspezifischen</a:t>
            </a:r>
            <a:r>
              <a:rPr lang="de-DE" sz="2600" i="1" dirty="0"/>
              <a:t> </a:t>
            </a:r>
            <a:r>
              <a:rPr lang="de-DE" sz="2600" i="1" dirty="0" err="1"/>
              <a:t>Mesorhizobien</a:t>
            </a:r>
            <a:r>
              <a:rPr lang="de-DE" sz="2600" i="1" dirty="0"/>
              <a:t>-Bakterien zur Saat, da diese Arten nicht in den heimischen Böden vorhanden sind</a:t>
            </a:r>
          </a:p>
        </p:txBody>
      </p:sp>
      <p:sp>
        <p:nvSpPr>
          <p:cNvPr id="3" name="Textfeld 2">
            <a:extLst>
              <a:ext uri="{FF2B5EF4-FFF2-40B4-BE49-F238E27FC236}">
                <a16:creationId xmlns:a16="http://schemas.microsoft.com/office/drawing/2014/main" id="{91F56349-F881-4C84-9109-B58C21F5568F}"/>
              </a:ext>
            </a:extLst>
          </p:cNvPr>
          <p:cNvSpPr txBox="1"/>
          <p:nvPr/>
        </p:nvSpPr>
        <p:spPr>
          <a:xfrm>
            <a:off x="9826220" y="4926338"/>
            <a:ext cx="585417" cy="1569660"/>
          </a:xfrm>
          <a:prstGeom prst="rect">
            <a:avLst/>
          </a:prstGeom>
          <a:noFill/>
        </p:spPr>
        <p:txBody>
          <a:bodyPr wrap="none" rtlCol="0">
            <a:spAutoFit/>
          </a:bodyPr>
          <a:lstStyle/>
          <a:p>
            <a:r>
              <a:rPr lang="de-DE" sz="9600" b="1" dirty="0">
                <a:solidFill>
                  <a:schemeClr val="accent1"/>
                </a:solidFill>
              </a:rPr>
              <a:t>!</a:t>
            </a:r>
          </a:p>
        </p:txBody>
      </p:sp>
      <p:sp>
        <p:nvSpPr>
          <p:cNvPr id="11" name="Inhaltsplatzhalter 4">
            <a:extLst>
              <a:ext uri="{FF2B5EF4-FFF2-40B4-BE49-F238E27FC236}">
                <a16:creationId xmlns:a16="http://schemas.microsoft.com/office/drawing/2014/main" id="{8A67E915-78E5-45FF-A234-DEB4145826ED}"/>
              </a:ext>
            </a:extLst>
          </p:cNvPr>
          <p:cNvSpPr txBox="1">
            <a:spLocks/>
          </p:cNvSpPr>
          <p:nvPr/>
        </p:nvSpPr>
        <p:spPr bwMode="auto">
          <a:xfrm>
            <a:off x="5948142" y="4487040"/>
            <a:ext cx="5472608" cy="365126"/>
          </a:xfrm>
          <a:prstGeom prst="rect">
            <a:avLst/>
          </a:prstGeom>
        </p:spPr>
        <p:txBody>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742950" lvl="1" indent="0" algn="r">
              <a:spcAft>
                <a:spcPts val="600"/>
              </a:spcAft>
              <a:buFont typeface="Arial"/>
              <a:buNone/>
              <a:defRPr/>
            </a:pPr>
            <a:r>
              <a:rPr lang="de-DE" altLang="de-DE" sz="1100" dirty="0">
                <a:solidFill>
                  <a:schemeClr val="tx1">
                    <a:lumMod val="75000"/>
                    <a:lumOff val="25000"/>
                  </a:schemeClr>
                </a:solidFill>
                <a:cs typeface="Arial" panose="020B0604020202020204" pitchFamily="34" charset="0"/>
              </a:rPr>
              <a:t>Verändert: Steckbrief Kichererbse, aus: Kichererbse- Anbau und Verwertung, LfL</a:t>
            </a:r>
          </a:p>
          <a:p>
            <a:pPr marL="0" indent="0">
              <a:lnSpc>
                <a:spcPct val="100000"/>
              </a:lnSpc>
              <a:buFont typeface="Arial"/>
              <a:buNone/>
              <a:defRPr/>
            </a:pPr>
            <a:endParaRPr lang="de-DE" sz="2400" dirty="0"/>
          </a:p>
          <a:p>
            <a:pPr marL="0" indent="0">
              <a:buFont typeface="Arial"/>
              <a:buNone/>
              <a:defRPr/>
            </a:pPr>
            <a:endParaRPr lang="de-DE" dirty="0"/>
          </a:p>
        </p:txBody>
      </p:sp>
      <p:pic>
        <p:nvPicPr>
          <p:cNvPr id="6" name="Grafik 5">
            <a:extLst>
              <a:ext uri="{FF2B5EF4-FFF2-40B4-BE49-F238E27FC236}">
                <a16:creationId xmlns:a16="http://schemas.microsoft.com/office/drawing/2014/main" id="{A7F995C1-1D44-42B6-AF7B-19163D96C02B}"/>
              </a:ext>
            </a:extLst>
          </p:cNvPr>
          <p:cNvPicPr>
            <a:picLocks noChangeAspect="1"/>
          </p:cNvPicPr>
          <p:nvPr/>
        </p:nvPicPr>
        <p:blipFill rotWithShape="1">
          <a:blip r:embed="rId3"/>
          <a:srcRect l="24013" t="39500" r="38188" b="18314"/>
          <a:stretch/>
        </p:blipFill>
        <p:spPr>
          <a:xfrm>
            <a:off x="8029685" y="647879"/>
            <a:ext cx="3430910" cy="2153833"/>
          </a:xfrm>
          <a:prstGeom prst="rect">
            <a:avLst/>
          </a:prstGeom>
        </p:spPr>
      </p:pic>
      <p:sp>
        <p:nvSpPr>
          <p:cNvPr id="12" name="Inhaltsplatzhalter 4">
            <a:extLst>
              <a:ext uri="{FF2B5EF4-FFF2-40B4-BE49-F238E27FC236}">
                <a16:creationId xmlns:a16="http://schemas.microsoft.com/office/drawing/2014/main" id="{8E09011D-ACEA-4364-8085-AA9790C8FC5B}"/>
              </a:ext>
            </a:extLst>
          </p:cNvPr>
          <p:cNvSpPr txBox="1">
            <a:spLocks/>
          </p:cNvSpPr>
          <p:nvPr/>
        </p:nvSpPr>
        <p:spPr bwMode="auto">
          <a:xfrm>
            <a:off x="8341537" y="2801712"/>
            <a:ext cx="3132347" cy="365126"/>
          </a:xfrm>
          <a:prstGeom prst="rect">
            <a:avLst/>
          </a:prstGeom>
        </p:spPr>
        <p:txBody>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742950" lvl="1" indent="0">
              <a:spcAft>
                <a:spcPts val="600"/>
              </a:spcAft>
              <a:buFont typeface="Arial"/>
              <a:buNone/>
              <a:defRPr/>
            </a:pPr>
            <a:r>
              <a:rPr lang="de-DE" altLang="de-DE" sz="1100" dirty="0">
                <a:solidFill>
                  <a:schemeClr val="tx1">
                    <a:lumMod val="75000"/>
                    <a:lumOff val="25000"/>
                  </a:schemeClr>
                </a:solidFill>
                <a:cs typeface="Arial" panose="020B0604020202020204" pitchFamily="34" charset="0"/>
              </a:rPr>
              <a:t>Knöllchenbakterien, LTZ Augustenberg</a:t>
            </a:r>
            <a:endParaRPr lang="de-DE" sz="2400" dirty="0"/>
          </a:p>
          <a:p>
            <a:pPr marL="0" indent="0">
              <a:buFont typeface="Arial"/>
              <a:buNone/>
              <a:defRPr/>
            </a:pPr>
            <a:endParaRPr lang="de-DE" dirty="0"/>
          </a:p>
        </p:txBody>
      </p:sp>
    </p:spTree>
    <p:extLst>
      <p:ext uri="{BB962C8B-B14F-4D97-AF65-F5344CB8AC3E}">
        <p14:creationId xmlns:p14="http://schemas.microsoft.com/office/powerpoint/2010/main" val="21006591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335360" y="365125"/>
            <a:ext cx="11593288" cy="918528"/>
          </a:xfrm>
        </p:spPr>
        <p:txBody>
          <a:bodyPr>
            <a:normAutofit/>
          </a:bodyPr>
          <a:lstStyle/>
          <a:p>
            <a:pPr>
              <a:defRPr/>
            </a:pPr>
            <a:r>
              <a:rPr lang="de-DE" dirty="0"/>
              <a:t>Steckbrief:</a:t>
            </a:r>
            <a:endParaRPr dirty="0"/>
          </a:p>
        </p:txBody>
      </p:sp>
      <p:sp>
        <p:nvSpPr>
          <p:cNvPr id="5" name="Fußzeilenplatzhalter 3"/>
          <p:cNvSpPr>
            <a:spLocks noGrp="1"/>
          </p:cNvSpPr>
          <p:nvPr>
            <p:ph type="ftr" sz="quarter" idx="10"/>
          </p:nvPr>
        </p:nvSpPr>
        <p:spPr bwMode="auto"/>
        <p:txBody>
          <a:bodyPr/>
          <a:lstStyle/>
          <a:p>
            <a:pPr>
              <a:defRPr/>
            </a:pPr>
            <a:r>
              <a:rPr lang="de-DE"/>
              <a:t>Klimawandelanpassung - Kichererbsenanbau</a:t>
            </a:r>
            <a:endParaRPr lang="de-DE" dirty="0"/>
          </a:p>
        </p:txBody>
      </p:sp>
      <p:sp>
        <p:nvSpPr>
          <p:cNvPr id="9" name="Textfeld 8">
            <a:extLst>
              <a:ext uri="{FF2B5EF4-FFF2-40B4-BE49-F238E27FC236}">
                <a16:creationId xmlns:a16="http://schemas.microsoft.com/office/drawing/2014/main" id="{B91039D4-3C36-4D46-980E-4D3A428C5A31}"/>
              </a:ext>
            </a:extLst>
          </p:cNvPr>
          <p:cNvSpPr txBox="1"/>
          <p:nvPr/>
        </p:nvSpPr>
        <p:spPr bwMode="auto">
          <a:xfrm>
            <a:off x="497391" y="1109103"/>
            <a:ext cx="10382156" cy="2893100"/>
          </a:xfrm>
          <a:prstGeom prst="rect">
            <a:avLst/>
          </a:prstGeom>
          <a:noFill/>
          <a:ln>
            <a:solidFill>
              <a:schemeClr val="accent1"/>
            </a:solidFill>
          </a:ln>
        </p:spPr>
        <p:txBody>
          <a:bodyPr wrap="square" rtlCol="0">
            <a:spAutoFit/>
          </a:bodyPr>
          <a:lstStyle/>
          <a:p>
            <a:r>
              <a:rPr lang="de-DE" sz="2600" b="1" dirty="0"/>
              <a:t>Pflanzenschutz:</a:t>
            </a:r>
          </a:p>
          <a:p>
            <a:endParaRPr lang="de-DE" sz="2600" dirty="0"/>
          </a:p>
          <a:p>
            <a:pPr marL="285750" indent="-285750">
              <a:buFont typeface="Arial" panose="020B0604020202020204" pitchFamily="34" charset="0"/>
              <a:buChar char="•"/>
            </a:pPr>
            <a:r>
              <a:rPr lang="de-DE" sz="2600" b="1" dirty="0"/>
              <a:t>Krankheiten: </a:t>
            </a:r>
            <a:r>
              <a:rPr lang="de-DE" sz="2600" dirty="0"/>
              <a:t>Fußkrankheiten (</a:t>
            </a:r>
            <a:r>
              <a:rPr lang="de-DE" sz="2600" i="1" dirty="0" err="1"/>
              <a:t>Fusarium</a:t>
            </a:r>
            <a:r>
              <a:rPr lang="de-DE" sz="2600" i="1" dirty="0"/>
              <a:t> </a:t>
            </a:r>
            <a:r>
              <a:rPr lang="de-DE" sz="2600" i="1" dirty="0" err="1"/>
              <a:t>spp</a:t>
            </a:r>
            <a:r>
              <a:rPr lang="de-DE" sz="2600" i="1" dirty="0"/>
              <a:t>, </a:t>
            </a:r>
            <a:r>
              <a:rPr lang="de-DE" sz="2600" i="1" dirty="0" err="1"/>
              <a:t>Phytium</a:t>
            </a:r>
            <a:r>
              <a:rPr lang="de-DE" sz="2600" i="1" dirty="0"/>
              <a:t> </a:t>
            </a:r>
            <a:r>
              <a:rPr lang="de-DE" sz="2600" i="1" dirty="0" err="1"/>
              <a:t>spp</a:t>
            </a:r>
            <a:r>
              <a:rPr lang="de-DE" sz="2600" i="1" dirty="0"/>
              <a:t>, </a:t>
            </a:r>
            <a:r>
              <a:rPr lang="de-DE" sz="2600" i="1" dirty="0" err="1"/>
              <a:t>Rizoctonia</a:t>
            </a:r>
            <a:r>
              <a:rPr lang="de-DE" sz="2600" dirty="0"/>
              <a:t>), Botrytis cinerea, in geringerem </a:t>
            </a:r>
            <a:r>
              <a:rPr lang="de-DE" sz="2600" dirty="0" err="1"/>
              <a:t>Außmaß</a:t>
            </a:r>
            <a:r>
              <a:rPr lang="de-DE" sz="2600" dirty="0"/>
              <a:t> </a:t>
            </a:r>
            <a:r>
              <a:rPr lang="de-DE" sz="2600" i="1" dirty="0" err="1"/>
              <a:t>Sclerotinia</a:t>
            </a:r>
            <a:r>
              <a:rPr lang="de-DE" sz="2600" i="1" dirty="0"/>
              <a:t> </a:t>
            </a:r>
            <a:r>
              <a:rPr lang="de-DE" sz="2600" i="1" dirty="0" err="1"/>
              <a:t>sclerotiorum</a:t>
            </a:r>
            <a:r>
              <a:rPr lang="de-DE" sz="2600" dirty="0"/>
              <a:t>, Virosen, Blattflecken- und Bleichkrankheit </a:t>
            </a:r>
            <a:r>
              <a:rPr lang="de-DE" sz="2600" i="1" dirty="0" err="1"/>
              <a:t>Ascochyta</a:t>
            </a:r>
            <a:r>
              <a:rPr lang="de-DE" sz="2600" i="1" dirty="0"/>
              <a:t> </a:t>
            </a:r>
            <a:r>
              <a:rPr lang="de-DE" sz="2600" i="1" dirty="0" err="1"/>
              <a:t>rabiei</a:t>
            </a:r>
            <a:endParaRPr lang="de-DE" sz="2600" i="1" dirty="0"/>
          </a:p>
          <a:p>
            <a:pPr marL="285750" indent="-285750">
              <a:buFont typeface="Arial" panose="020B0604020202020204" pitchFamily="34" charset="0"/>
              <a:buChar char="•"/>
            </a:pPr>
            <a:r>
              <a:rPr lang="de-DE" sz="2600" b="1" dirty="0"/>
              <a:t>Tierische Schädlinge</a:t>
            </a:r>
            <a:r>
              <a:rPr lang="de-DE" sz="2600" dirty="0"/>
              <a:t>: Erbsenblattlaus, olivbrauner Erbsenwickler, Blattrandkäfer  </a:t>
            </a:r>
          </a:p>
        </p:txBody>
      </p:sp>
      <p:sp>
        <p:nvSpPr>
          <p:cNvPr id="11" name="Inhaltsplatzhalter 4">
            <a:extLst>
              <a:ext uri="{FF2B5EF4-FFF2-40B4-BE49-F238E27FC236}">
                <a16:creationId xmlns:a16="http://schemas.microsoft.com/office/drawing/2014/main" id="{9A8140D6-918D-4348-876F-3F8E760ED66C}"/>
              </a:ext>
            </a:extLst>
          </p:cNvPr>
          <p:cNvSpPr txBox="1">
            <a:spLocks/>
          </p:cNvSpPr>
          <p:nvPr/>
        </p:nvSpPr>
        <p:spPr bwMode="auto">
          <a:xfrm>
            <a:off x="5447927" y="3754160"/>
            <a:ext cx="5356984" cy="365126"/>
          </a:xfrm>
          <a:prstGeom prst="rect">
            <a:avLst/>
          </a:prstGeom>
        </p:spPr>
        <p:txBody>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742950" lvl="1" indent="0">
              <a:spcAft>
                <a:spcPts val="600"/>
              </a:spcAft>
              <a:buFont typeface="Arial"/>
              <a:buNone/>
              <a:defRPr/>
            </a:pPr>
            <a:r>
              <a:rPr lang="de-DE" altLang="de-DE" sz="1100" dirty="0">
                <a:solidFill>
                  <a:schemeClr val="tx1">
                    <a:lumMod val="75000"/>
                    <a:lumOff val="25000"/>
                  </a:schemeClr>
                </a:solidFill>
                <a:cs typeface="Arial" panose="020B0604020202020204" pitchFamily="34" charset="0"/>
              </a:rPr>
              <a:t>Ergänzt: Steckbrief Kichererbse, aus: Kichererbse- Anbau und Verwertung, LfL</a:t>
            </a:r>
          </a:p>
          <a:p>
            <a:pPr marL="0" indent="0">
              <a:lnSpc>
                <a:spcPct val="100000"/>
              </a:lnSpc>
              <a:buFont typeface="Arial"/>
              <a:buNone/>
              <a:defRPr/>
            </a:pPr>
            <a:endParaRPr lang="de-DE" sz="2400" dirty="0"/>
          </a:p>
        </p:txBody>
      </p:sp>
      <p:pic>
        <p:nvPicPr>
          <p:cNvPr id="3" name="Grafik 2">
            <a:extLst>
              <a:ext uri="{FF2B5EF4-FFF2-40B4-BE49-F238E27FC236}">
                <a16:creationId xmlns:a16="http://schemas.microsoft.com/office/drawing/2014/main" id="{A40CA02D-03AD-4130-9212-BA3F09A30151}"/>
              </a:ext>
            </a:extLst>
          </p:cNvPr>
          <p:cNvPicPr>
            <a:picLocks noChangeAspect="1"/>
          </p:cNvPicPr>
          <p:nvPr/>
        </p:nvPicPr>
        <p:blipFill rotWithShape="1">
          <a:blip r:embed="rId3"/>
          <a:srcRect l="40363" t="49567" b="1"/>
          <a:stretch/>
        </p:blipFill>
        <p:spPr>
          <a:xfrm>
            <a:off x="497391" y="4121306"/>
            <a:ext cx="3534748" cy="1992797"/>
          </a:xfrm>
          <a:prstGeom prst="rect">
            <a:avLst/>
          </a:prstGeom>
        </p:spPr>
      </p:pic>
      <p:sp>
        <p:nvSpPr>
          <p:cNvPr id="12" name="Inhaltsplatzhalter 4">
            <a:extLst>
              <a:ext uri="{FF2B5EF4-FFF2-40B4-BE49-F238E27FC236}">
                <a16:creationId xmlns:a16="http://schemas.microsoft.com/office/drawing/2014/main" id="{D7AA68E9-27B7-431A-AF4C-3F010E593571}"/>
              </a:ext>
            </a:extLst>
          </p:cNvPr>
          <p:cNvSpPr txBox="1">
            <a:spLocks/>
          </p:cNvSpPr>
          <p:nvPr/>
        </p:nvSpPr>
        <p:spPr bwMode="auto">
          <a:xfrm>
            <a:off x="-181830" y="6114104"/>
            <a:ext cx="2393604" cy="365126"/>
          </a:xfrm>
          <a:prstGeom prst="rect">
            <a:avLst/>
          </a:prstGeom>
        </p:spPr>
        <p:txBody>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742950" lvl="1" indent="0">
              <a:spcAft>
                <a:spcPts val="600"/>
              </a:spcAft>
              <a:buFont typeface="Arial"/>
              <a:buNone/>
              <a:defRPr/>
            </a:pPr>
            <a:r>
              <a:rPr lang="de-DE" altLang="de-DE" sz="1100" dirty="0">
                <a:solidFill>
                  <a:schemeClr val="tx1">
                    <a:lumMod val="75000"/>
                    <a:lumOff val="25000"/>
                  </a:schemeClr>
                </a:solidFill>
                <a:cs typeface="Arial" panose="020B0604020202020204" pitchFamily="34" charset="0"/>
              </a:rPr>
              <a:t>Blattrandkäfer, </a:t>
            </a:r>
            <a:r>
              <a:rPr lang="de-DE" altLang="de-DE" sz="1100" dirty="0" err="1">
                <a:solidFill>
                  <a:schemeClr val="tx1">
                    <a:lumMod val="75000"/>
                    <a:lumOff val="25000"/>
                  </a:schemeClr>
                </a:solidFill>
                <a:cs typeface="Arial" panose="020B0604020202020204" pitchFamily="34" charset="0"/>
              </a:rPr>
              <a:t>pixabay</a:t>
            </a:r>
            <a:endParaRPr lang="de-DE" altLang="de-DE" sz="1100" dirty="0">
              <a:solidFill>
                <a:schemeClr val="tx1">
                  <a:lumMod val="75000"/>
                  <a:lumOff val="25000"/>
                </a:schemeClr>
              </a:solidFill>
              <a:cs typeface="Arial" panose="020B0604020202020204" pitchFamily="34" charset="0"/>
            </a:endParaRPr>
          </a:p>
          <a:p>
            <a:pPr marL="0" indent="0">
              <a:lnSpc>
                <a:spcPct val="100000"/>
              </a:lnSpc>
              <a:buFont typeface="Arial"/>
              <a:buNone/>
              <a:defRPr/>
            </a:pPr>
            <a:endParaRPr lang="de-DE" sz="2400" dirty="0"/>
          </a:p>
          <a:p>
            <a:pPr marL="0" indent="0">
              <a:buFont typeface="Arial"/>
              <a:buNone/>
              <a:defRPr/>
            </a:pPr>
            <a:endParaRPr lang="de-DE" dirty="0"/>
          </a:p>
        </p:txBody>
      </p:sp>
      <p:pic>
        <p:nvPicPr>
          <p:cNvPr id="6" name="Grafik 5">
            <a:extLst>
              <a:ext uri="{FF2B5EF4-FFF2-40B4-BE49-F238E27FC236}">
                <a16:creationId xmlns:a16="http://schemas.microsoft.com/office/drawing/2014/main" id="{C4423BD9-CC3A-4FD2-9D06-A6DA7A3E6D78}"/>
              </a:ext>
            </a:extLst>
          </p:cNvPr>
          <p:cNvPicPr>
            <a:picLocks noChangeAspect="1"/>
          </p:cNvPicPr>
          <p:nvPr/>
        </p:nvPicPr>
        <p:blipFill>
          <a:blip r:embed="rId4"/>
          <a:stretch>
            <a:fillRect/>
          </a:stretch>
        </p:blipFill>
        <p:spPr>
          <a:xfrm>
            <a:off x="4454645" y="4121307"/>
            <a:ext cx="3001198" cy="1992796"/>
          </a:xfrm>
          <a:prstGeom prst="rect">
            <a:avLst/>
          </a:prstGeom>
        </p:spPr>
      </p:pic>
      <p:sp>
        <p:nvSpPr>
          <p:cNvPr id="13" name="Inhaltsplatzhalter 4">
            <a:extLst>
              <a:ext uri="{FF2B5EF4-FFF2-40B4-BE49-F238E27FC236}">
                <a16:creationId xmlns:a16="http://schemas.microsoft.com/office/drawing/2014/main" id="{04E2D55E-E7B7-4540-BC77-18C2C0DDCB84}"/>
              </a:ext>
            </a:extLst>
          </p:cNvPr>
          <p:cNvSpPr txBox="1">
            <a:spLocks/>
          </p:cNvSpPr>
          <p:nvPr/>
        </p:nvSpPr>
        <p:spPr bwMode="auto">
          <a:xfrm>
            <a:off x="3719736" y="6118143"/>
            <a:ext cx="3456383" cy="365126"/>
          </a:xfrm>
          <a:prstGeom prst="rect">
            <a:avLst/>
          </a:prstGeom>
        </p:spPr>
        <p:txBody>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742950" lvl="1" indent="0">
              <a:spcAft>
                <a:spcPts val="600"/>
              </a:spcAft>
              <a:buFont typeface="Arial"/>
              <a:buNone/>
              <a:defRPr/>
            </a:pPr>
            <a:r>
              <a:rPr lang="de-DE" altLang="de-DE" sz="1100" baseline="30000" dirty="0">
                <a:solidFill>
                  <a:schemeClr val="tx1">
                    <a:lumMod val="75000"/>
                    <a:lumOff val="25000"/>
                  </a:schemeClr>
                </a:solidFill>
                <a:cs typeface="Arial" panose="020B0604020202020204" pitchFamily="34" charset="0"/>
              </a:rPr>
              <a:t>2) </a:t>
            </a:r>
            <a:r>
              <a:rPr lang="de-DE" altLang="de-DE" sz="1100" dirty="0">
                <a:solidFill>
                  <a:schemeClr val="tx1">
                    <a:lumMod val="75000"/>
                    <a:lumOff val="25000"/>
                  </a:schemeClr>
                </a:solidFill>
                <a:cs typeface="Arial" panose="020B0604020202020204" pitchFamily="34" charset="0"/>
              </a:rPr>
              <a:t>Blattlaus an Erbsen, DLR RP, Rainer Wahl  </a:t>
            </a:r>
          </a:p>
          <a:p>
            <a:pPr marL="0" indent="0">
              <a:lnSpc>
                <a:spcPct val="100000"/>
              </a:lnSpc>
              <a:buFont typeface="Arial"/>
              <a:buNone/>
              <a:defRPr/>
            </a:pPr>
            <a:endParaRPr lang="de-DE" sz="2400" dirty="0"/>
          </a:p>
          <a:p>
            <a:pPr marL="0" indent="0">
              <a:buFont typeface="Arial"/>
              <a:buNone/>
              <a:defRPr/>
            </a:pPr>
            <a:endParaRPr lang="de-DE" dirty="0"/>
          </a:p>
        </p:txBody>
      </p:sp>
      <p:pic>
        <p:nvPicPr>
          <p:cNvPr id="8" name="Grafik 7">
            <a:extLst>
              <a:ext uri="{FF2B5EF4-FFF2-40B4-BE49-F238E27FC236}">
                <a16:creationId xmlns:a16="http://schemas.microsoft.com/office/drawing/2014/main" id="{A3C5FB87-E87E-4E1A-B19E-45E504045BB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78349" y="4121306"/>
            <a:ext cx="3001198" cy="2000798"/>
          </a:xfrm>
          <a:prstGeom prst="rect">
            <a:avLst/>
          </a:prstGeom>
        </p:spPr>
      </p:pic>
      <p:sp>
        <p:nvSpPr>
          <p:cNvPr id="14" name="Inhaltsplatzhalter 4">
            <a:extLst>
              <a:ext uri="{FF2B5EF4-FFF2-40B4-BE49-F238E27FC236}">
                <a16:creationId xmlns:a16="http://schemas.microsoft.com/office/drawing/2014/main" id="{EAF4DD38-D8CE-40E6-A1B3-3A6637D448CD}"/>
              </a:ext>
            </a:extLst>
          </p:cNvPr>
          <p:cNvSpPr txBox="1">
            <a:spLocks/>
          </p:cNvSpPr>
          <p:nvPr/>
        </p:nvSpPr>
        <p:spPr bwMode="auto">
          <a:xfrm>
            <a:off x="7111164" y="6137292"/>
            <a:ext cx="3456383" cy="365126"/>
          </a:xfrm>
          <a:prstGeom prst="rect">
            <a:avLst/>
          </a:prstGeom>
        </p:spPr>
        <p:txBody>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742950" lvl="1" indent="0">
              <a:spcAft>
                <a:spcPts val="600"/>
              </a:spcAft>
              <a:buFont typeface="Arial"/>
              <a:buNone/>
              <a:defRPr/>
            </a:pPr>
            <a:r>
              <a:rPr lang="de-DE" altLang="de-DE" sz="1100" dirty="0">
                <a:solidFill>
                  <a:schemeClr val="tx1">
                    <a:lumMod val="75000"/>
                    <a:lumOff val="25000"/>
                  </a:schemeClr>
                </a:solidFill>
                <a:cs typeface="Arial" panose="020B0604020202020204" pitchFamily="34" charset="0"/>
              </a:rPr>
              <a:t>Blattflecken </a:t>
            </a:r>
            <a:r>
              <a:rPr lang="de-DE" altLang="de-DE" sz="1100" dirty="0" err="1">
                <a:solidFill>
                  <a:schemeClr val="tx1">
                    <a:lumMod val="75000"/>
                    <a:lumOff val="25000"/>
                  </a:schemeClr>
                </a:solidFill>
                <a:cs typeface="Arial" panose="020B0604020202020204" pitchFamily="34" charset="0"/>
              </a:rPr>
              <a:t>Ascochyta</a:t>
            </a:r>
            <a:r>
              <a:rPr lang="de-DE" altLang="de-DE" sz="1100" dirty="0">
                <a:solidFill>
                  <a:schemeClr val="tx1">
                    <a:lumMod val="75000"/>
                    <a:lumOff val="25000"/>
                  </a:schemeClr>
                </a:solidFill>
                <a:cs typeface="Arial" panose="020B0604020202020204" pitchFamily="34" charset="0"/>
              </a:rPr>
              <a:t>, LTZ, Carola Blessing</a:t>
            </a:r>
          </a:p>
          <a:p>
            <a:pPr marL="0" indent="0">
              <a:lnSpc>
                <a:spcPct val="100000"/>
              </a:lnSpc>
              <a:buFont typeface="Arial"/>
              <a:buNone/>
              <a:defRPr/>
            </a:pPr>
            <a:endParaRPr lang="de-DE" sz="2400" dirty="0"/>
          </a:p>
          <a:p>
            <a:pPr marL="0" indent="0">
              <a:buFont typeface="Arial"/>
              <a:buNone/>
              <a:defRPr/>
            </a:pPr>
            <a:endParaRPr lang="de-DE" dirty="0"/>
          </a:p>
        </p:txBody>
      </p:sp>
    </p:spTree>
    <p:extLst>
      <p:ext uri="{BB962C8B-B14F-4D97-AF65-F5344CB8AC3E}">
        <p14:creationId xmlns:p14="http://schemas.microsoft.com/office/powerpoint/2010/main" val="3797174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335360" y="365125"/>
            <a:ext cx="11593288" cy="918528"/>
          </a:xfrm>
        </p:spPr>
        <p:txBody>
          <a:bodyPr>
            <a:normAutofit/>
          </a:bodyPr>
          <a:lstStyle/>
          <a:p>
            <a:pPr>
              <a:defRPr/>
            </a:pPr>
            <a:r>
              <a:rPr lang="de-DE" dirty="0"/>
              <a:t>Steckbrief:</a:t>
            </a:r>
            <a:endParaRPr dirty="0"/>
          </a:p>
        </p:txBody>
      </p:sp>
      <p:sp>
        <p:nvSpPr>
          <p:cNvPr id="5" name="Fußzeilenplatzhalter 3"/>
          <p:cNvSpPr>
            <a:spLocks noGrp="1"/>
          </p:cNvSpPr>
          <p:nvPr>
            <p:ph type="ftr" sz="quarter" idx="10"/>
          </p:nvPr>
        </p:nvSpPr>
        <p:spPr bwMode="auto"/>
        <p:txBody>
          <a:bodyPr/>
          <a:lstStyle/>
          <a:p>
            <a:pPr>
              <a:defRPr/>
            </a:pPr>
            <a:r>
              <a:rPr lang="de-DE"/>
              <a:t>Klimawandelanpassung - Kichererbsenanbau</a:t>
            </a:r>
            <a:endParaRPr lang="de-DE" dirty="0"/>
          </a:p>
        </p:txBody>
      </p:sp>
      <p:sp>
        <p:nvSpPr>
          <p:cNvPr id="8" name="Textfeld 7">
            <a:extLst>
              <a:ext uri="{FF2B5EF4-FFF2-40B4-BE49-F238E27FC236}">
                <a16:creationId xmlns:a16="http://schemas.microsoft.com/office/drawing/2014/main" id="{85B2602A-F425-493B-B699-0D66A9FC287B}"/>
              </a:ext>
            </a:extLst>
          </p:cNvPr>
          <p:cNvSpPr txBox="1"/>
          <p:nvPr/>
        </p:nvSpPr>
        <p:spPr bwMode="auto">
          <a:xfrm>
            <a:off x="383132" y="1440970"/>
            <a:ext cx="10273610" cy="3293209"/>
          </a:xfrm>
          <a:prstGeom prst="rect">
            <a:avLst/>
          </a:prstGeom>
          <a:noFill/>
          <a:ln>
            <a:solidFill>
              <a:schemeClr val="accent1"/>
            </a:solidFill>
          </a:ln>
        </p:spPr>
        <p:txBody>
          <a:bodyPr wrap="square" rtlCol="0">
            <a:spAutoFit/>
          </a:bodyPr>
          <a:lstStyle/>
          <a:p>
            <a:r>
              <a:rPr lang="de-DE" sz="2600" b="1" dirty="0"/>
              <a:t>Düngung (bezogen auf Bodengehaltsstufe C):</a:t>
            </a:r>
          </a:p>
          <a:p>
            <a:endParaRPr lang="de-DE" sz="2600" dirty="0"/>
          </a:p>
          <a:p>
            <a:pPr marL="285750" indent="-285750">
              <a:buFont typeface="Arial" panose="020B0604020202020204" pitchFamily="34" charset="0"/>
              <a:buChar char="•"/>
            </a:pPr>
            <a:r>
              <a:rPr lang="de-DE" sz="2600" dirty="0"/>
              <a:t>Stickstoff: i.d.R. kein Bedarf</a:t>
            </a:r>
          </a:p>
          <a:p>
            <a:pPr marL="285750" indent="-285750">
              <a:buFont typeface="Arial" panose="020B0604020202020204" pitchFamily="34" charset="0"/>
              <a:buChar char="•"/>
            </a:pPr>
            <a:r>
              <a:rPr lang="de-DE" sz="2600" dirty="0"/>
              <a:t>Phosphor: ca. 70 kg/ha</a:t>
            </a:r>
          </a:p>
          <a:p>
            <a:pPr marL="285750" indent="-285750">
              <a:buFont typeface="Arial" panose="020B0604020202020204" pitchFamily="34" charset="0"/>
              <a:buChar char="•"/>
            </a:pPr>
            <a:r>
              <a:rPr lang="de-DE" sz="2600" dirty="0"/>
              <a:t>Kalium: ca. 80 kg/ha</a:t>
            </a:r>
          </a:p>
          <a:p>
            <a:pPr marL="285750" indent="-285750">
              <a:buFont typeface="Arial" panose="020B0604020202020204" pitchFamily="34" charset="0"/>
              <a:buChar char="•"/>
            </a:pPr>
            <a:r>
              <a:rPr lang="de-DE" sz="2600" dirty="0"/>
              <a:t>Magnesium: ca. 20 kg/ha</a:t>
            </a:r>
          </a:p>
          <a:p>
            <a:pPr marL="285750" indent="-285750">
              <a:buFont typeface="Arial" panose="020B0604020202020204" pitchFamily="34" charset="0"/>
              <a:buChar char="•"/>
            </a:pPr>
            <a:r>
              <a:rPr lang="de-DE" sz="2600" dirty="0"/>
              <a:t>Schwefel: 0 – 60 kg/ha</a:t>
            </a:r>
          </a:p>
          <a:p>
            <a:pPr marL="285750" indent="-285750">
              <a:buFont typeface="Arial" panose="020B0604020202020204" pitchFamily="34" charset="0"/>
              <a:buChar char="•"/>
            </a:pPr>
            <a:r>
              <a:rPr lang="de-DE" sz="2600" dirty="0"/>
              <a:t>Spurenelemente: bei Bedarf</a:t>
            </a:r>
          </a:p>
        </p:txBody>
      </p:sp>
      <p:sp>
        <p:nvSpPr>
          <p:cNvPr id="10" name="Inhaltsplatzhalter 4">
            <a:extLst>
              <a:ext uri="{FF2B5EF4-FFF2-40B4-BE49-F238E27FC236}">
                <a16:creationId xmlns:a16="http://schemas.microsoft.com/office/drawing/2014/main" id="{ACFCC4D7-42A0-44C6-A7E3-C24682B6B900}"/>
              </a:ext>
            </a:extLst>
          </p:cNvPr>
          <p:cNvSpPr txBox="1">
            <a:spLocks/>
          </p:cNvSpPr>
          <p:nvPr/>
        </p:nvSpPr>
        <p:spPr bwMode="auto">
          <a:xfrm>
            <a:off x="5807968" y="4526370"/>
            <a:ext cx="4996943" cy="365126"/>
          </a:xfrm>
          <a:prstGeom prst="rect">
            <a:avLst/>
          </a:prstGeom>
        </p:spPr>
        <p:txBody>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742950" lvl="1" indent="0">
              <a:spcAft>
                <a:spcPts val="600"/>
              </a:spcAft>
              <a:buFont typeface="Arial"/>
              <a:buNone/>
              <a:defRPr/>
            </a:pPr>
            <a:r>
              <a:rPr lang="de-DE" altLang="de-DE" sz="1100" dirty="0">
                <a:solidFill>
                  <a:schemeClr val="tx1">
                    <a:lumMod val="75000"/>
                    <a:lumOff val="25000"/>
                  </a:schemeClr>
                </a:solidFill>
                <a:cs typeface="Arial" panose="020B0604020202020204" pitchFamily="34" charset="0"/>
              </a:rPr>
              <a:t>Steckbrief Kichererbse, aus: Kichererbse- Anbau und Verwertung, LfL</a:t>
            </a:r>
          </a:p>
          <a:p>
            <a:pPr marL="0" indent="0">
              <a:lnSpc>
                <a:spcPct val="100000"/>
              </a:lnSpc>
              <a:buFont typeface="Arial"/>
              <a:buNone/>
              <a:defRPr/>
            </a:pPr>
            <a:endParaRPr lang="de-DE" sz="2400" dirty="0"/>
          </a:p>
          <a:p>
            <a:pPr marL="0" indent="0">
              <a:buFont typeface="Arial"/>
              <a:buNone/>
              <a:defRPr/>
            </a:pPr>
            <a:endParaRPr lang="de-DE" dirty="0"/>
          </a:p>
        </p:txBody>
      </p:sp>
      <p:sp>
        <p:nvSpPr>
          <p:cNvPr id="2" name="Textfeld 1">
            <a:extLst>
              <a:ext uri="{FF2B5EF4-FFF2-40B4-BE49-F238E27FC236}">
                <a16:creationId xmlns:a16="http://schemas.microsoft.com/office/drawing/2014/main" id="{1825BD2D-E975-4A79-9210-A343AA2A6071}"/>
              </a:ext>
            </a:extLst>
          </p:cNvPr>
          <p:cNvSpPr txBox="1"/>
          <p:nvPr/>
        </p:nvSpPr>
        <p:spPr>
          <a:xfrm>
            <a:off x="383132" y="5301208"/>
            <a:ext cx="10273610" cy="892552"/>
          </a:xfrm>
          <a:prstGeom prst="rect">
            <a:avLst/>
          </a:prstGeom>
          <a:noFill/>
        </p:spPr>
        <p:txBody>
          <a:bodyPr wrap="square" rtlCol="0">
            <a:spAutoFit/>
          </a:bodyPr>
          <a:lstStyle/>
          <a:p>
            <a:pPr algn="ctr"/>
            <a:r>
              <a:rPr lang="de-DE" sz="2600" i="1" dirty="0"/>
              <a:t>Ob eine Düngung notwendig ist, hängt u.a. auch vom Boden, den Niederschlägen, Ernteresten usw. ab</a:t>
            </a:r>
          </a:p>
        </p:txBody>
      </p:sp>
    </p:spTree>
    <p:extLst>
      <p:ext uri="{BB962C8B-B14F-4D97-AF65-F5344CB8AC3E}">
        <p14:creationId xmlns:p14="http://schemas.microsoft.com/office/powerpoint/2010/main" val="21965874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335360" y="365125"/>
            <a:ext cx="11593288" cy="918528"/>
          </a:xfrm>
        </p:spPr>
        <p:txBody>
          <a:bodyPr>
            <a:normAutofit/>
          </a:bodyPr>
          <a:lstStyle/>
          <a:p>
            <a:pPr>
              <a:defRPr/>
            </a:pPr>
            <a:r>
              <a:rPr lang="de-DE" dirty="0"/>
              <a:t>Steckbrief:</a:t>
            </a:r>
            <a:endParaRPr dirty="0"/>
          </a:p>
        </p:txBody>
      </p:sp>
      <p:sp>
        <p:nvSpPr>
          <p:cNvPr id="5" name="Fußzeilenplatzhalter 3"/>
          <p:cNvSpPr>
            <a:spLocks noGrp="1"/>
          </p:cNvSpPr>
          <p:nvPr>
            <p:ph type="ftr" sz="quarter" idx="10"/>
          </p:nvPr>
        </p:nvSpPr>
        <p:spPr bwMode="auto"/>
        <p:txBody>
          <a:bodyPr/>
          <a:lstStyle/>
          <a:p>
            <a:pPr>
              <a:defRPr/>
            </a:pPr>
            <a:r>
              <a:rPr lang="de-DE"/>
              <a:t>Klimawandelanpassung - Kichererbsenanbau</a:t>
            </a:r>
            <a:endParaRPr lang="de-DE" dirty="0"/>
          </a:p>
        </p:txBody>
      </p:sp>
      <p:sp>
        <p:nvSpPr>
          <p:cNvPr id="9" name="Textfeld 8">
            <a:extLst>
              <a:ext uri="{FF2B5EF4-FFF2-40B4-BE49-F238E27FC236}">
                <a16:creationId xmlns:a16="http://schemas.microsoft.com/office/drawing/2014/main" id="{B91039D4-3C36-4D46-980E-4D3A428C5A31}"/>
              </a:ext>
            </a:extLst>
          </p:cNvPr>
          <p:cNvSpPr txBox="1"/>
          <p:nvPr/>
        </p:nvSpPr>
        <p:spPr bwMode="auto">
          <a:xfrm>
            <a:off x="335360" y="1602024"/>
            <a:ext cx="10096034" cy="1292662"/>
          </a:xfrm>
          <a:prstGeom prst="rect">
            <a:avLst/>
          </a:prstGeom>
          <a:noFill/>
          <a:ln>
            <a:solidFill>
              <a:schemeClr val="accent1"/>
            </a:solidFill>
          </a:ln>
        </p:spPr>
        <p:txBody>
          <a:bodyPr wrap="square" rtlCol="0">
            <a:spAutoFit/>
          </a:bodyPr>
          <a:lstStyle/>
          <a:p>
            <a:r>
              <a:rPr lang="de-DE" sz="2600" b="1" dirty="0"/>
              <a:t>Ernte:</a:t>
            </a:r>
          </a:p>
          <a:p>
            <a:r>
              <a:rPr lang="de-DE" sz="2600" dirty="0"/>
              <a:t>Da die Kichererbse sehr standfest ist und die Hülsen platzfest sind, eignet sich die Ernte mit dem Mähdrescher</a:t>
            </a:r>
          </a:p>
        </p:txBody>
      </p:sp>
      <p:sp>
        <p:nvSpPr>
          <p:cNvPr id="2" name="Textfeld 1">
            <a:extLst>
              <a:ext uri="{FF2B5EF4-FFF2-40B4-BE49-F238E27FC236}">
                <a16:creationId xmlns:a16="http://schemas.microsoft.com/office/drawing/2014/main" id="{7DDC2A83-F644-48C6-96F9-39D5B9D308A6}"/>
              </a:ext>
            </a:extLst>
          </p:cNvPr>
          <p:cNvSpPr txBox="1"/>
          <p:nvPr/>
        </p:nvSpPr>
        <p:spPr>
          <a:xfrm>
            <a:off x="1513148" y="4009982"/>
            <a:ext cx="8136904" cy="1692771"/>
          </a:xfrm>
          <a:prstGeom prst="rect">
            <a:avLst/>
          </a:prstGeom>
          <a:noFill/>
        </p:spPr>
        <p:txBody>
          <a:bodyPr wrap="square" rtlCol="0">
            <a:spAutoFit/>
          </a:bodyPr>
          <a:lstStyle/>
          <a:p>
            <a:pPr algn="ctr"/>
            <a:r>
              <a:rPr lang="de-DE" sz="2600" i="1" u="sng" dirty="0"/>
              <a:t>Achtung</a:t>
            </a:r>
            <a:r>
              <a:rPr lang="de-DE" sz="2600" i="1" dirty="0"/>
              <a:t>: Kichererbsen haben ein indeterminiertes Wachstum, d.h. sie wachsen bei günstigen, feuchtwarmen Witterungsbedingungen weiter</a:t>
            </a:r>
          </a:p>
          <a:p>
            <a:pPr algn="ctr"/>
            <a:r>
              <a:rPr lang="de-DE" sz="2600" i="1" dirty="0">
                <a:sym typeface="Wingdings" panose="05000000000000000000" pitchFamily="2" charset="2"/>
              </a:rPr>
              <a:t> Unregelmäßige </a:t>
            </a:r>
            <a:r>
              <a:rPr lang="de-DE" sz="2600" i="1" dirty="0" err="1">
                <a:sym typeface="Wingdings" panose="05000000000000000000" pitchFamily="2" charset="2"/>
              </a:rPr>
              <a:t>Abreife</a:t>
            </a:r>
            <a:r>
              <a:rPr lang="de-DE" sz="2600" i="1" dirty="0"/>
              <a:t> </a:t>
            </a:r>
          </a:p>
        </p:txBody>
      </p:sp>
      <p:pic>
        <p:nvPicPr>
          <p:cNvPr id="3" name="Grafik 2">
            <a:extLst>
              <a:ext uri="{FF2B5EF4-FFF2-40B4-BE49-F238E27FC236}">
                <a16:creationId xmlns:a16="http://schemas.microsoft.com/office/drawing/2014/main" id="{5C58C977-7B30-4AE1-A303-551A71AEF709}"/>
              </a:ext>
            </a:extLst>
          </p:cNvPr>
          <p:cNvPicPr>
            <a:picLocks noChangeAspect="1"/>
          </p:cNvPicPr>
          <p:nvPr/>
        </p:nvPicPr>
        <p:blipFill>
          <a:blip r:embed="rId3"/>
          <a:stretch>
            <a:fillRect/>
          </a:stretch>
        </p:blipFill>
        <p:spPr>
          <a:xfrm>
            <a:off x="8813314" y="3775113"/>
            <a:ext cx="1865538" cy="2566638"/>
          </a:xfrm>
          <a:prstGeom prst="rect">
            <a:avLst/>
          </a:prstGeom>
        </p:spPr>
      </p:pic>
      <p:sp>
        <p:nvSpPr>
          <p:cNvPr id="11" name="Inhaltsplatzhalter 4">
            <a:extLst>
              <a:ext uri="{FF2B5EF4-FFF2-40B4-BE49-F238E27FC236}">
                <a16:creationId xmlns:a16="http://schemas.microsoft.com/office/drawing/2014/main" id="{10C61F68-8BB5-4EC6-AFBC-92081CAF4180}"/>
              </a:ext>
            </a:extLst>
          </p:cNvPr>
          <p:cNvSpPr txBox="1">
            <a:spLocks/>
          </p:cNvSpPr>
          <p:nvPr/>
        </p:nvSpPr>
        <p:spPr bwMode="auto">
          <a:xfrm>
            <a:off x="5598155" y="2665455"/>
            <a:ext cx="4996943" cy="365126"/>
          </a:xfrm>
          <a:prstGeom prst="rect">
            <a:avLst/>
          </a:prstGeom>
        </p:spPr>
        <p:txBody>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742950" lvl="1" indent="0">
              <a:spcAft>
                <a:spcPts val="600"/>
              </a:spcAft>
              <a:buFont typeface="Arial"/>
              <a:buNone/>
              <a:defRPr/>
            </a:pPr>
            <a:r>
              <a:rPr lang="de-DE" altLang="de-DE" sz="1100" dirty="0">
                <a:solidFill>
                  <a:schemeClr val="tx1">
                    <a:lumMod val="75000"/>
                    <a:lumOff val="25000"/>
                  </a:schemeClr>
                </a:solidFill>
                <a:cs typeface="Arial" panose="020B0604020202020204" pitchFamily="34" charset="0"/>
              </a:rPr>
              <a:t>Steckbrief Kichererbse, aus: Kichererbse- Anbau und Verwertung, LfL</a:t>
            </a:r>
          </a:p>
          <a:p>
            <a:pPr marL="0" indent="0">
              <a:lnSpc>
                <a:spcPct val="100000"/>
              </a:lnSpc>
              <a:buFont typeface="Arial"/>
              <a:buNone/>
              <a:defRPr/>
            </a:pPr>
            <a:endParaRPr lang="de-DE" sz="2400" dirty="0"/>
          </a:p>
          <a:p>
            <a:pPr marL="0" indent="0">
              <a:buFont typeface="Arial"/>
              <a:buNone/>
              <a:defRPr/>
            </a:pPr>
            <a:endParaRPr lang="de-DE" dirty="0"/>
          </a:p>
        </p:txBody>
      </p:sp>
    </p:spTree>
    <p:extLst>
      <p:ext uri="{BB962C8B-B14F-4D97-AF65-F5344CB8AC3E}">
        <p14:creationId xmlns:p14="http://schemas.microsoft.com/office/powerpoint/2010/main" val="1526742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335360" y="365125"/>
            <a:ext cx="11593288" cy="918528"/>
          </a:xfrm>
        </p:spPr>
        <p:txBody>
          <a:bodyPr>
            <a:normAutofit/>
          </a:bodyPr>
          <a:lstStyle/>
          <a:p>
            <a:pPr>
              <a:defRPr/>
            </a:pPr>
            <a:r>
              <a:rPr lang="de-DE" dirty="0"/>
              <a:t>Steckbrief:</a:t>
            </a:r>
            <a:endParaRPr dirty="0"/>
          </a:p>
        </p:txBody>
      </p:sp>
      <p:sp>
        <p:nvSpPr>
          <p:cNvPr id="5" name="Fußzeilenplatzhalter 3"/>
          <p:cNvSpPr>
            <a:spLocks noGrp="1"/>
          </p:cNvSpPr>
          <p:nvPr>
            <p:ph type="ftr" sz="quarter" idx="10"/>
          </p:nvPr>
        </p:nvSpPr>
        <p:spPr bwMode="auto"/>
        <p:txBody>
          <a:bodyPr/>
          <a:lstStyle/>
          <a:p>
            <a:pPr>
              <a:defRPr/>
            </a:pPr>
            <a:r>
              <a:rPr lang="de-DE"/>
              <a:t>Klimawandelanpassung - Kichererbsenanbau</a:t>
            </a:r>
            <a:endParaRPr lang="de-DE" dirty="0"/>
          </a:p>
        </p:txBody>
      </p:sp>
      <p:sp>
        <p:nvSpPr>
          <p:cNvPr id="8" name="Textfeld 7">
            <a:extLst>
              <a:ext uri="{FF2B5EF4-FFF2-40B4-BE49-F238E27FC236}">
                <a16:creationId xmlns:a16="http://schemas.microsoft.com/office/drawing/2014/main" id="{85B2602A-F425-493B-B699-0D66A9FC287B}"/>
              </a:ext>
            </a:extLst>
          </p:cNvPr>
          <p:cNvSpPr txBox="1"/>
          <p:nvPr/>
        </p:nvSpPr>
        <p:spPr bwMode="auto">
          <a:xfrm>
            <a:off x="435690" y="1484784"/>
            <a:ext cx="11561178" cy="1292662"/>
          </a:xfrm>
          <a:prstGeom prst="rect">
            <a:avLst/>
          </a:prstGeom>
          <a:noFill/>
          <a:ln>
            <a:solidFill>
              <a:schemeClr val="accent1"/>
            </a:solidFill>
          </a:ln>
        </p:spPr>
        <p:txBody>
          <a:bodyPr wrap="none" rtlCol="0">
            <a:spAutoFit/>
          </a:bodyPr>
          <a:lstStyle/>
          <a:p>
            <a:r>
              <a:rPr lang="de-DE" sz="2600" b="1" dirty="0"/>
              <a:t>Verwertung:</a:t>
            </a:r>
          </a:p>
          <a:p>
            <a:endParaRPr lang="de-DE" sz="2600" dirty="0"/>
          </a:p>
          <a:p>
            <a:pPr marL="285750" indent="-285750">
              <a:buFont typeface="Arial" panose="020B0604020202020204" pitchFamily="34" charset="0"/>
              <a:buChar char="•"/>
            </a:pPr>
            <a:r>
              <a:rPr lang="de-DE" sz="2600" dirty="0"/>
              <a:t>Vornehmlich zur menschlichen Ernährung (Hummus, Falafel, Chips, Mehl, Curry…)</a:t>
            </a:r>
          </a:p>
        </p:txBody>
      </p:sp>
      <p:sp>
        <p:nvSpPr>
          <p:cNvPr id="10" name="Inhaltsplatzhalter 4">
            <a:extLst>
              <a:ext uri="{FF2B5EF4-FFF2-40B4-BE49-F238E27FC236}">
                <a16:creationId xmlns:a16="http://schemas.microsoft.com/office/drawing/2014/main" id="{ACFCC4D7-42A0-44C6-A7E3-C24682B6B900}"/>
              </a:ext>
            </a:extLst>
          </p:cNvPr>
          <p:cNvSpPr txBox="1">
            <a:spLocks/>
          </p:cNvSpPr>
          <p:nvPr/>
        </p:nvSpPr>
        <p:spPr bwMode="auto">
          <a:xfrm>
            <a:off x="-90055" y="6087778"/>
            <a:ext cx="4204855" cy="365126"/>
          </a:xfrm>
          <a:prstGeom prst="rect">
            <a:avLst/>
          </a:prstGeom>
        </p:spPr>
        <p:txBody>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742950" lvl="1" indent="0">
              <a:spcAft>
                <a:spcPts val="600"/>
              </a:spcAft>
              <a:buFont typeface="Arial"/>
              <a:buNone/>
              <a:defRPr/>
            </a:pPr>
            <a:r>
              <a:rPr lang="de-DE" altLang="de-DE" sz="1100" dirty="0">
                <a:solidFill>
                  <a:schemeClr val="tx1">
                    <a:lumMod val="75000"/>
                    <a:lumOff val="25000"/>
                  </a:schemeClr>
                </a:solidFill>
                <a:cs typeface="Arial" panose="020B0604020202020204" pitchFamily="34" charset="0"/>
              </a:rPr>
              <a:t>Alle Bilder: </a:t>
            </a:r>
            <a:r>
              <a:rPr lang="de-DE" altLang="de-DE" sz="1100" dirty="0" err="1">
                <a:solidFill>
                  <a:schemeClr val="tx1">
                    <a:lumMod val="75000"/>
                    <a:lumOff val="25000"/>
                  </a:schemeClr>
                </a:solidFill>
                <a:cs typeface="Arial" panose="020B0604020202020204" pitchFamily="34" charset="0"/>
              </a:rPr>
              <a:t>pixabay</a:t>
            </a:r>
            <a:r>
              <a:rPr lang="de-DE" altLang="de-DE" sz="1100" dirty="0">
                <a:solidFill>
                  <a:schemeClr val="tx1">
                    <a:lumMod val="75000"/>
                    <a:lumOff val="25000"/>
                  </a:schemeClr>
                </a:solidFill>
                <a:cs typeface="Arial" panose="020B0604020202020204" pitchFamily="34" charset="0"/>
              </a:rPr>
              <a:t> (</a:t>
            </a:r>
            <a:r>
              <a:rPr lang="de-DE" altLang="de-DE" sz="1100" dirty="0" err="1">
                <a:solidFill>
                  <a:schemeClr val="tx1">
                    <a:lumMod val="75000"/>
                    <a:lumOff val="25000"/>
                  </a:schemeClr>
                </a:solidFill>
                <a:cs typeface="Arial" panose="020B0604020202020204" pitchFamily="34" charset="0"/>
              </a:rPr>
              <a:t>v.l</a:t>
            </a:r>
            <a:r>
              <a:rPr lang="de-DE" altLang="de-DE" sz="1100" dirty="0">
                <a:solidFill>
                  <a:schemeClr val="tx1">
                    <a:lumMod val="75000"/>
                    <a:lumOff val="25000"/>
                  </a:schemeClr>
                </a:solidFill>
                <a:cs typeface="Arial" panose="020B0604020202020204" pitchFamily="34" charset="0"/>
              </a:rPr>
              <a:t>. Hummus, Falafel, Curry)</a:t>
            </a:r>
          </a:p>
          <a:p>
            <a:pPr marL="0" indent="0">
              <a:lnSpc>
                <a:spcPct val="100000"/>
              </a:lnSpc>
              <a:buFont typeface="Arial"/>
              <a:buNone/>
              <a:defRPr/>
            </a:pPr>
            <a:endParaRPr lang="de-DE" sz="2400" dirty="0"/>
          </a:p>
          <a:p>
            <a:pPr marL="0" indent="0">
              <a:buFont typeface="Arial"/>
              <a:buNone/>
              <a:defRPr/>
            </a:pPr>
            <a:endParaRPr lang="de-DE" dirty="0"/>
          </a:p>
        </p:txBody>
      </p:sp>
      <p:pic>
        <p:nvPicPr>
          <p:cNvPr id="3" name="Grafik 2">
            <a:extLst>
              <a:ext uri="{FF2B5EF4-FFF2-40B4-BE49-F238E27FC236}">
                <a16:creationId xmlns:a16="http://schemas.microsoft.com/office/drawing/2014/main" id="{32167552-719C-4B64-8A1E-923485E845E1}"/>
              </a:ext>
            </a:extLst>
          </p:cNvPr>
          <p:cNvPicPr>
            <a:picLocks noChangeAspect="1"/>
          </p:cNvPicPr>
          <p:nvPr/>
        </p:nvPicPr>
        <p:blipFill>
          <a:blip r:embed="rId3"/>
          <a:stretch>
            <a:fillRect/>
          </a:stretch>
        </p:blipFill>
        <p:spPr>
          <a:xfrm>
            <a:off x="4264535" y="2887344"/>
            <a:ext cx="2968935" cy="1979290"/>
          </a:xfrm>
          <a:prstGeom prst="rect">
            <a:avLst/>
          </a:prstGeom>
        </p:spPr>
      </p:pic>
      <p:pic>
        <p:nvPicPr>
          <p:cNvPr id="6" name="Grafik 5">
            <a:extLst>
              <a:ext uri="{FF2B5EF4-FFF2-40B4-BE49-F238E27FC236}">
                <a16:creationId xmlns:a16="http://schemas.microsoft.com/office/drawing/2014/main" id="{142DC697-E6F4-4740-9D7E-AA6E0DBA445E}"/>
              </a:ext>
            </a:extLst>
          </p:cNvPr>
          <p:cNvPicPr>
            <a:picLocks noChangeAspect="1"/>
          </p:cNvPicPr>
          <p:nvPr/>
        </p:nvPicPr>
        <p:blipFill>
          <a:blip r:embed="rId4"/>
          <a:stretch>
            <a:fillRect/>
          </a:stretch>
        </p:blipFill>
        <p:spPr>
          <a:xfrm>
            <a:off x="749507" y="3693479"/>
            <a:ext cx="2968935" cy="1979290"/>
          </a:xfrm>
          <a:prstGeom prst="rect">
            <a:avLst/>
          </a:prstGeom>
        </p:spPr>
      </p:pic>
      <p:pic>
        <p:nvPicPr>
          <p:cNvPr id="7" name="Grafik 6">
            <a:extLst>
              <a:ext uri="{FF2B5EF4-FFF2-40B4-BE49-F238E27FC236}">
                <a16:creationId xmlns:a16="http://schemas.microsoft.com/office/drawing/2014/main" id="{E47EB21C-79C8-4EE3-9903-AC4D8593DCCB}"/>
              </a:ext>
            </a:extLst>
          </p:cNvPr>
          <p:cNvPicPr>
            <a:picLocks noChangeAspect="1"/>
          </p:cNvPicPr>
          <p:nvPr/>
        </p:nvPicPr>
        <p:blipFill>
          <a:blip r:embed="rId5"/>
          <a:stretch>
            <a:fillRect/>
          </a:stretch>
        </p:blipFill>
        <p:spPr>
          <a:xfrm>
            <a:off x="7779563" y="3341744"/>
            <a:ext cx="2304256" cy="2880320"/>
          </a:xfrm>
          <a:prstGeom prst="rect">
            <a:avLst/>
          </a:prstGeom>
        </p:spPr>
      </p:pic>
    </p:spTree>
    <p:extLst>
      <p:ext uri="{BB962C8B-B14F-4D97-AF65-F5344CB8AC3E}">
        <p14:creationId xmlns:p14="http://schemas.microsoft.com/office/powerpoint/2010/main" val="28011406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335360" y="365125"/>
            <a:ext cx="11593288" cy="918528"/>
          </a:xfrm>
        </p:spPr>
        <p:txBody>
          <a:bodyPr>
            <a:normAutofit/>
          </a:bodyPr>
          <a:lstStyle/>
          <a:p>
            <a:pPr>
              <a:defRPr/>
            </a:pPr>
            <a:r>
              <a:rPr lang="de-DE" dirty="0"/>
              <a:t>FAZIT</a:t>
            </a:r>
            <a:endParaRPr dirty="0"/>
          </a:p>
        </p:txBody>
      </p:sp>
      <p:sp>
        <p:nvSpPr>
          <p:cNvPr id="5" name="Fußzeilenplatzhalter 3"/>
          <p:cNvSpPr>
            <a:spLocks noGrp="1"/>
          </p:cNvSpPr>
          <p:nvPr>
            <p:ph type="ftr" sz="quarter" idx="10"/>
          </p:nvPr>
        </p:nvSpPr>
        <p:spPr bwMode="auto"/>
        <p:txBody>
          <a:bodyPr/>
          <a:lstStyle/>
          <a:p>
            <a:pPr>
              <a:defRPr/>
            </a:pPr>
            <a:r>
              <a:rPr lang="de-DE"/>
              <a:t>Klimawandelanpassung - Kichererbsenanbau</a:t>
            </a:r>
            <a:endParaRPr lang="de-DE" dirty="0"/>
          </a:p>
        </p:txBody>
      </p:sp>
      <p:sp>
        <p:nvSpPr>
          <p:cNvPr id="6" name="Inhaltsplatzhalter 4"/>
          <p:cNvSpPr>
            <a:spLocks noGrp="1"/>
          </p:cNvSpPr>
          <p:nvPr>
            <p:ph idx="1"/>
          </p:nvPr>
        </p:nvSpPr>
        <p:spPr bwMode="auto">
          <a:xfrm>
            <a:off x="695400" y="1246277"/>
            <a:ext cx="10515600" cy="4713923"/>
          </a:xfrm>
        </p:spPr>
        <p:txBody>
          <a:bodyPr/>
          <a:lstStyle/>
          <a:p>
            <a:pPr marL="285750" indent="0">
              <a:spcBef>
                <a:spcPts val="1800"/>
              </a:spcBef>
              <a:spcAft>
                <a:spcPts val="600"/>
              </a:spcAft>
              <a:buNone/>
              <a:defRPr/>
            </a:pPr>
            <a:r>
              <a:rPr lang="en-GB" altLang="de-DE" sz="2600" dirty="0">
                <a:solidFill>
                  <a:schemeClr val="tx1">
                    <a:lumMod val="75000"/>
                    <a:lumOff val="25000"/>
                  </a:schemeClr>
                </a:solidFill>
                <a:cs typeface="Arial" panose="020B0604020202020204" pitchFamily="34" charset="0"/>
              </a:rPr>
              <a:t>Der </a:t>
            </a:r>
            <a:r>
              <a:rPr lang="en-GB" altLang="de-DE" sz="2600" dirty="0" err="1">
                <a:solidFill>
                  <a:schemeClr val="tx1">
                    <a:lumMod val="75000"/>
                    <a:lumOff val="25000"/>
                  </a:schemeClr>
                </a:solidFill>
                <a:cs typeface="Arial" panose="020B0604020202020204" pitchFamily="34" charset="0"/>
              </a:rPr>
              <a:t>Kichererbsenanbau</a:t>
            </a:r>
            <a:r>
              <a:rPr lang="en-GB" altLang="de-DE" sz="2600" dirty="0">
                <a:solidFill>
                  <a:schemeClr val="tx1">
                    <a:lumMod val="75000"/>
                    <a:lumOff val="25000"/>
                  </a:schemeClr>
                </a:solidFill>
                <a:cs typeface="Arial" panose="020B0604020202020204" pitchFamily="34" charset="0"/>
              </a:rPr>
              <a:t> hat in Deutschland potential, </a:t>
            </a:r>
            <a:r>
              <a:rPr lang="en-GB" altLang="de-DE" sz="2600" dirty="0" err="1">
                <a:solidFill>
                  <a:schemeClr val="tx1">
                    <a:lumMod val="75000"/>
                    <a:lumOff val="25000"/>
                  </a:schemeClr>
                </a:solidFill>
                <a:cs typeface="Arial" panose="020B0604020202020204" pitchFamily="34" charset="0"/>
              </a:rPr>
              <a:t>v.a.</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durch</a:t>
            </a:r>
            <a:r>
              <a:rPr lang="en-GB" altLang="de-DE" sz="2600" dirty="0">
                <a:solidFill>
                  <a:schemeClr val="tx1">
                    <a:lumMod val="75000"/>
                    <a:lumOff val="25000"/>
                  </a:schemeClr>
                </a:solidFill>
                <a:cs typeface="Arial" panose="020B0604020202020204" pitchFamily="34" charset="0"/>
              </a:rPr>
              <a:t>: </a:t>
            </a:r>
          </a:p>
          <a:p>
            <a:pPr marL="628650" indent="-342900">
              <a:spcAft>
                <a:spcPts val="600"/>
              </a:spcAft>
              <a:buFont typeface="Courier New" panose="02070309020205020404" pitchFamily="49" charset="0"/>
              <a:buChar char="o"/>
              <a:defRPr/>
            </a:pPr>
            <a:r>
              <a:rPr lang="en-GB" altLang="de-DE" sz="2600" dirty="0" err="1">
                <a:solidFill>
                  <a:schemeClr val="tx1">
                    <a:lumMod val="75000"/>
                    <a:lumOff val="25000"/>
                  </a:schemeClr>
                </a:solidFill>
                <a:cs typeface="Arial" panose="020B0604020202020204" pitchFamily="34" charset="0"/>
              </a:rPr>
              <a:t>Ernährungstrend</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weniger</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Fleisch</a:t>
            </a:r>
            <a:r>
              <a:rPr lang="en-GB" altLang="de-DE" sz="2600" dirty="0">
                <a:solidFill>
                  <a:schemeClr val="tx1">
                    <a:lumMod val="75000"/>
                    <a:lumOff val="25000"/>
                  </a:schemeClr>
                </a:solidFill>
                <a:cs typeface="Arial" panose="020B0604020202020204" pitchFamily="34" charset="0"/>
              </a:rPr>
              <a:t> und </a:t>
            </a:r>
            <a:r>
              <a:rPr lang="en-GB" altLang="de-DE" sz="2600" dirty="0" err="1">
                <a:solidFill>
                  <a:schemeClr val="tx1">
                    <a:lumMod val="75000"/>
                    <a:lumOff val="25000"/>
                  </a:schemeClr>
                </a:solidFill>
                <a:cs typeface="Arial" panose="020B0604020202020204" pitchFamily="34" charset="0"/>
              </a:rPr>
              <a:t>regionaler</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Anbau</a:t>
            </a:r>
            <a:endParaRPr lang="en-GB" altLang="de-DE" sz="2600" dirty="0">
              <a:solidFill>
                <a:schemeClr val="tx1">
                  <a:lumMod val="75000"/>
                  <a:lumOff val="25000"/>
                </a:schemeClr>
              </a:solidFill>
              <a:cs typeface="Arial" panose="020B0604020202020204" pitchFamily="34" charset="0"/>
            </a:endParaRPr>
          </a:p>
          <a:p>
            <a:pPr marL="628650" indent="-342900">
              <a:spcAft>
                <a:spcPts val="1800"/>
              </a:spcAft>
              <a:buFont typeface="Courier New" panose="02070309020205020404" pitchFamily="49" charset="0"/>
              <a:buChar char="o"/>
              <a:defRPr/>
            </a:pPr>
            <a:r>
              <a:rPr lang="en-GB" altLang="de-DE" sz="2600" dirty="0" err="1">
                <a:solidFill>
                  <a:schemeClr val="accent1"/>
                </a:solidFill>
                <a:cs typeface="Arial" panose="020B0604020202020204" pitchFamily="34" charset="0"/>
              </a:rPr>
              <a:t>zunehmende</a:t>
            </a:r>
            <a:r>
              <a:rPr lang="en-GB" altLang="de-DE" sz="2600" dirty="0">
                <a:solidFill>
                  <a:schemeClr val="accent1"/>
                </a:solidFill>
                <a:cs typeface="Arial" panose="020B0604020202020204" pitchFamily="34" charset="0"/>
              </a:rPr>
              <a:t> </a:t>
            </a:r>
            <a:r>
              <a:rPr lang="en-GB" altLang="de-DE" sz="2600" dirty="0" err="1">
                <a:solidFill>
                  <a:schemeClr val="accent1"/>
                </a:solidFill>
                <a:cs typeface="Arial" panose="020B0604020202020204" pitchFamily="34" charset="0"/>
              </a:rPr>
              <a:t>Sommertrockenheiten</a:t>
            </a:r>
            <a:r>
              <a:rPr lang="en-GB" altLang="de-DE" sz="2600" dirty="0">
                <a:solidFill>
                  <a:schemeClr val="accent1"/>
                </a:solidFill>
                <a:cs typeface="Arial" panose="020B0604020202020204" pitchFamily="34" charset="0"/>
              </a:rPr>
              <a:t> </a:t>
            </a:r>
            <a:r>
              <a:rPr lang="en-GB" altLang="de-DE" sz="2600" dirty="0">
                <a:solidFill>
                  <a:schemeClr val="accent1"/>
                </a:solidFill>
                <a:cs typeface="Arial" panose="020B0604020202020204" pitchFamily="34" charset="0"/>
                <a:sym typeface="Wingdings" panose="05000000000000000000" pitchFamily="2" charset="2"/>
              </a:rPr>
              <a:t> </a:t>
            </a:r>
            <a:r>
              <a:rPr lang="en-GB" altLang="de-DE" sz="2600" dirty="0" err="1">
                <a:solidFill>
                  <a:schemeClr val="accent1"/>
                </a:solidFill>
                <a:cs typeface="Arial" panose="020B0604020202020204" pitchFamily="34" charset="0"/>
                <a:sym typeface="Wingdings" panose="05000000000000000000" pitchFamily="2" charset="2"/>
              </a:rPr>
              <a:t>Kichererbsen</a:t>
            </a:r>
            <a:r>
              <a:rPr lang="en-GB" altLang="de-DE" sz="2600" dirty="0">
                <a:solidFill>
                  <a:schemeClr val="accent1"/>
                </a:solidFill>
                <a:cs typeface="Arial" panose="020B0604020202020204" pitchFamily="34" charset="0"/>
              </a:rPr>
              <a:t> </a:t>
            </a:r>
            <a:r>
              <a:rPr lang="en-GB" altLang="de-DE" sz="2600" dirty="0" err="1">
                <a:solidFill>
                  <a:schemeClr val="accent1"/>
                </a:solidFill>
                <a:cs typeface="Arial" panose="020B0604020202020204" pitchFamily="34" charset="0"/>
              </a:rPr>
              <a:t>könnten</a:t>
            </a:r>
            <a:r>
              <a:rPr lang="en-GB" altLang="de-DE" sz="2600" dirty="0">
                <a:solidFill>
                  <a:schemeClr val="accent1"/>
                </a:solidFill>
                <a:cs typeface="Arial" panose="020B0604020202020204" pitchFamily="34" charset="0"/>
              </a:rPr>
              <a:t> </a:t>
            </a:r>
            <a:r>
              <a:rPr lang="en-GB" altLang="de-DE" sz="2600" dirty="0" err="1">
                <a:solidFill>
                  <a:schemeClr val="accent1"/>
                </a:solidFill>
                <a:cs typeface="Arial" panose="020B0604020202020204" pitchFamily="34" charset="0"/>
              </a:rPr>
              <a:t>somit</a:t>
            </a:r>
            <a:r>
              <a:rPr lang="en-GB" altLang="de-DE" sz="2600" dirty="0">
                <a:solidFill>
                  <a:schemeClr val="accent1"/>
                </a:solidFill>
                <a:cs typeface="Arial" panose="020B0604020202020204" pitchFamily="34" charset="0"/>
              </a:rPr>
              <a:t> </a:t>
            </a:r>
            <a:r>
              <a:rPr lang="en-GB" altLang="de-DE" sz="2600" dirty="0" err="1">
                <a:solidFill>
                  <a:schemeClr val="accent1"/>
                </a:solidFill>
                <a:cs typeface="Arial" panose="020B0604020202020204" pitchFamily="34" charset="0"/>
              </a:rPr>
              <a:t>vom</a:t>
            </a:r>
            <a:r>
              <a:rPr lang="en-GB" altLang="de-DE" sz="2600" dirty="0">
                <a:solidFill>
                  <a:schemeClr val="accent1"/>
                </a:solidFill>
                <a:cs typeface="Arial" panose="020B0604020202020204" pitchFamily="34" charset="0"/>
              </a:rPr>
              <a:t> </a:t>
            </a:r>
            <a:r>
              <a:rPr lang="en-GB" altLang="de-DE" sz="2600" dirty="0" err="1">
                <a:solidFill>
                  <a:schemeClr val="accent1"/>
                </a:solidFill>
                <a:cs typeface="Arial" panose="020B0604020202020204" pitchFamily="34" charset="0"/>
              </a:rPr>
              <a:t>Klimawandel</a:t>
            </a:r>
            <a:r>
              <a:rPr lang="en-GB" altLang="de-DE" sz="2600" dirty="0">
                <a:solidFill>
                  <a:schemeClr val="accent1"/>
                </a:solidFill>
                <a:cs typeface="Arial" panose="020B0604020202020204" pitchFamily="34" charset="0"/>
              </a:rPr>
              <a:t> </a:t>
            </a:r>
            <a:r>
              <a:rPr lang="en-GB" altLang="de-DE" sz="2600" dirty="0" err="1">
                <a:solidFill>
                  <a:schemeClr val="accent1"/>
                </a:solidFill>
                <a:cs typeface="Arial" panose="020B0604020202020204" pitchFamily="34" charset="0"/>
              </a:rPr>
              <a:t>profitieren</a:t>
            </a:r>
            <a:r>
              <a:rPr lang="en-GB" altLang="de-DE" sz="2600" dirty="0">
                <a:solidFill>
                  <a:schemeClr val="tx1">
                    <a:lumMod val="75000"/>
                    <a:lumOff val="25000"/>
                  </a:schemeClr>
                </a:solidFill>
                <a:cs typeface="Arial" panose="020B0604020202020204" pitchFamily="34" charset="0"/>
              </a:rPr>
              <a:t>.</a:t>
            </a:r>
          </a:p>
          <a:p>
            <a:pPr marL="285750" indent="0">
              <a:spcAft>
                <a:spcPts val="600"/>
              </a:spcAft>
              <a:buNone/>
              <a:defRPr/>
            </a:pPr>
            <a:r>
              <a:rPr lang="en-GB" altLang="de-DE" sz="2600" dirty="0" err="1">
                <a:solidFill>
                  <a:schemeClr val="tx1">
                    <a:lumMod val="75000"/>
                    <a:lumOff val="25000"/>
                  </a:schemeClr>
                </a:solidFill>
                <a:cs typeface="Arial" panose="020B0604020202020204" pitchFamily="34" charset="0"/>
              </a:rPr>
              <a:t>Jedoch</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noch</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Unsicherheiten</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durch</a:t>
            </a:r>
            <a:r>
              <a:rPr lang="en-GB" altLang="de-DE" sz="2600" dirty="0">
                <a:solidFill>
                  <a:schemeClr val="tx1">
                    <a:lumMod val="75000"/>
                    <a:lumOff val="25000"/>
                  </a:schemeClr>
                </a:solidFill>
                <a:cs typeface="Arial" panose="020B0604020202020204" pitchFamily="34" charset="0"/>
              </a:rPr>
              <a:t>: </a:t>
            </a:r>
          </a:p>
          <a:p>
            <a:pPr marL="628650" indent="-342900">
              <a:spcAft>
                <a:spcPts val="600"/>
              </a:spcAft>
              <a:buFont typeface="Courier New" panose="02070309020205020404" pitchFamily="49" charset="0"/>
              <a:buChar char="o"/>
              <a:defRPr/>
            </a:pPr>
            <a:r>
              <a:rPr lang="en-GB" altLang="de-DE" sz="2600" dirty="0" err="1">
                <a:solidFill>
                  <a:schemeClr val="tx1">
                    <a:lumMod val="75000"/>
                    <a:lumOff val="25000"/>
                  </a:schemeClr>
                </a:solidFill>
                <a:cs typeface="Arial" panose="020B0604020202020204" pitchFamily="34" charset="0"/>
              </a:rPr>
              <a:t>schwankende</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Erträge</a:t>
            </a:r>
            <a:endParaRPr lang="en-GB" altLang="de-DE" sz="2600" dirty="0">
              <a:solidFill>
                <a:schemeClr val="tx1">
                  <a:lumMod val="75000"/>
                  <a:lumOff val="25000"/>
                </a:schemeClr>
              </a:solidFill>
              <a:cs typeface="Arial" panose="020B0604020202020204" pitchFamily="34" charset="0"/>
            </a:endParaRPr>
          </a:p>
          <a:p>
            <a:pPr marL="628650" indent="-342900">
              <a:spcAft>
                <a:spcPts val="600"/>
              </a:spcAft>
              <a:buFont typeface="Courier New" panose="02070309020205020404" pitchFamily="49" charset="0"/>
              <a:buChar char="o"/>
              <a:defRPr/>
            </a:pPr>
            <a:r>
              <a:rPr lang="en-GB" altLang="de-DE" sz="2600" dirty="0" err="1">
                <a:solidFill>
                  <a:schemeClr val="tx1">
                    <a:lumMod val="75000"/>
                    <a:lumOff val="25000"/>
                  </a:schemeClr>
                </a:solidFill>
                <a:cs typeface="Arial" panose="020B0604020202020204" pitchFamily="34" charset="0"/>
              </a:rPr>
              <a:t>ungenügende</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Absatzmärkte</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v.a.aufgrund</a:t>
            </a:r>
            <a:r>
              <a:rPr lang="en-GB" altLang="de-DE" sz="2600" dirty="0">
                <a:solidFill>
                  <a:schemeClr val="tx1">
                    <a:lumMod val="75000"/>
                    <a:lumOff val="25000"/>
                  </a:schemeClr>
                </a:solidFill>
                <a:cs typeface="Arial" panose="020B0604020202020204" pitchFamily="34" charset="0"/>
              </a:rPr>
              <a:t> der </a:t>
            </a:r>
            <a:br>
              <a:rPr lang="en-GB" altLang="de-DE" sz="2600" dirty="0">
                <a:solidFill>
                  <a:schemeClr val="tx1">
                    <a:lumMod val="75000"/>
                    <a:lumOff val="25000"/>
                  </a:schemeClr>
                </a:solidFill>
                <a:cs typeface="Arial" panose="020B0604020202020204" pitchFamily="34" charset="0"/>
              </a:rPr>
            </a:br>
            <a:r>
              <a:rPr lang="en-GB" altLang="de-DE" sz="2600" dirty="0" err="1">
                <a:solidFill>
                  <a:schemeClr val="tx1">
                    <a:lumMod val="75000"/>
                    <a:lumOff val="25000"/>
                  </a:schemeClr>
                </a:solidFill>
                <a:cs typeface="Arial" panose="020B0604020202020204" pitchFamily="34" charset="0"/>
              </a:rPr>
              <a:t>höheren</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Erzeugerpreise</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für</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regionale</a:t>
            </a:r>
            <a:r>
              <a:rPr lang="en-GB" altLang="de-DE" sz="2600" dirty="0">
                <a:solidFill>
                  <a:schemeClr val="tx1">
                    <a:lumMod val="75000"/>
                    <a:lumOff val="25000"/>
                  </a:schemeClr>
                </a:solidFill>
                <a:cs typeface="Arial" panose="020B0604020202020204" pitchFamily="34" charset="0"/>
              </a:rPr>
              <a:t> Ware</a:t>
            </a:r>
          </a:p>
          <a:p>
            <a:pPr marL="1085850" lvl="1" indent="-342900">
              <a:spcAft>
                <a:spcPts val="600"/>
              </a:spcAft>
              <a:buFont typeface="Courier New" panose="02070309020205020404" pitchFamily="49" charset="0"/>
              <a:buChar char="o"/>
              <a:defRPr/>
            </a:pPr>
            <a:endParaRPr lang="en-GB" altLang="de-DE" dirty="0">
              <a:solidFill>
                <a:schemeClr val="tx1">
                  <a:lumMod val="75000"/>
                  <a:lumOff val="25000"/>
                </a:schemeClr>
              </a:solidFill>
              <a:latin typeface="Arial" panose="020B0604020202020204" pitchFamily="34" charset="0"/>
              <a:cs typeface="Arial" panose="020B0604020202020204" pitchFamily="34" charset="0"/>
            </a:endParaRPr>
          </a:p>
          <a:p>
            <a:pPr marL="0" indent="0">
              <a:lnSpc>
                <a:spcPct val="100000"/>
              </a:lnSpc>
              <a:buNone/>
              <a:defRPr/>
            </a:pPr>
            <a:endParaRPr sz="2400" dirty="0"/>
          </a:p>
          <a:p>
            <a:pPr>
              <a:defRPr/>
            </a:pPr>
            <a:endParaRPr lang="de-DE" dirty="0"/>
          </a:p>
        </p:txBody>
      </p:sp>
      <p:pic>
        <p:nvPicPr>
          <p:cNvPr id="2" name="Grafik 1">
            <a:extLst>
              <a:ext uri="{FF2B5EF4-FFF2-40B4-BE49-F238E27FC236}">
                <a16:creationId xmlns:a16="http://schemas.microsoft.com/office/drawing/2014/main" id="{CFCBC7C5-9997-4823-B6A5-B95A028F1CA6}"/>
              </a:ext>
            </a:extLst>
          </p:cNvPr>
          <p:cNvPicPr>
            <a:picLocks noChangeAspect="1"/>
          </p:cNvPicPr>
          <p:nvPr/>
        </p:nvPicPr>
        <p:blipFill>
          <a:blip r:embed="rId3"/>
          <a:stretch>
            <a:fillRect/>
          </a:stretch>
        </p:blipFill>
        <p:spPr>
          <a:xfrm>
            <a:off x="8328060" y="3716652"/>
            <a:ext cx="3198396" cy="2366116"/>
          </a:xfrm>
          <a:prstGeom prst="rect">
            <a:avLst/>
          </a:prstGeom>
        </p:spPr>
      </p:pic>
      <p:sp>
        <p:nvSpPr>
          <p:cNvPr id="8" name="Textfeld 7">
            <a:extLst>
              <a:ext uri="{FF2B5EF4-FFF2-40B4-BE49-F238E27FC236}">
                <a16:creationId xmlns:a16="http://schemas.microsoft.com/office/drawing/2014/main" id="{FCCD86F4-7618-4E19-A019-4D52F5877A6A}"/>
              </a:ext>
            </a:extLst>
          </p:cNvPr>
          <p:cNvSpPr txBox="1"/>
          <p:nvPr/>
        </p:nvSpPr>
        <p:spPr bwMode="auto">
          <a:xfrm>
            <a:off x="10200456" y="6100795"/>
            <a:ext cx="1369286" cy="261610"/>
          </a:xfrm>
          <a:prstGeom prst="rect">
            <a:avLst/>
          </a:prstGeom>
          <a:noFill/>
        </p:spPr>
        <p:txBody>
          <a:bodyPr wrap="none" rtlCol="0">
            <a:spAutoFit/>
          </a:bodyPr>
          <a:lstStyle/>
          <a:p>
            <a:r>
              <a:rPr lang="de-DE" sz="1100" dirty="0"/>
              <a:t>Kichererbse, </a:t>
            </a:r>
            <a:r>
              <a:rPr lang="de-DE" sz="1100" dirty="0" err="1"/>
              <a:t>pixabay</a:t>
            </a:r>
            <a:endParaRPr lang="de-DE" sz="1100" dirty="0"/>
          </a:p>
        </p:txBody>
      </p:sp>
    </p:spTree>
    <p:extLst>
      <p:ext uri="{BB962C8B-B14F-4D97-AF65-F5344CB8AC3E}">
        <p14:creationId xmlns:p14="http://schemas.microsoft.com/office/powerpoint/2010/main" val="5765823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6BFAB2-6620-4484-A16A-2377CDBA7238}"/>
              </a:ext>
            </a:extLst>
          </p:cNvPr>
          <p:cNvSpPr>
            <a:spLocks noGrp="1"/>
          </p:cNvSpPr>
          <p:nvPr>
            <p:ph type="title"/>
          </p:nvPr>
        </p:nvSpPr>
        <p:spPr/>
        <p:txBody>
          <a:bodyPr/>
          <a:lstStyle/>
          <a:p>
            <a:r>
              <a:rPr lang="de-DE" dirty="0"/>
              <a:t>Bildquellen</a:t>
            </a:r>
          </a:p>
        </p:txBody>
      </p:sp>
      <p:sp>
        <p:nvSpPr>
          <p:cNvPr id="3" name="Inhaltsplatzhalter 2">
            <a:extLst>
              <a:ext uri="{FF2B5EF4-FFF2-40B4-BE49-F238E27FC236}">
                <a16:creationId xmlns:a16="http://schemas.microsoft.com/office/drawing/2014/main" id="{531B053A-2C4E-4D3E-97C5-CD13F6ADA08D}"/>
              </a:ext>
            </a:extLst>
          </p:cNvPr>
          <p:cNvSpPr>
            <a:spLocks noGrp="1"/>
          </p:cNvSpPr>
          <p:nvPr>
            <p:ph idx="1"/>
          </p:nvPr>
        </p:nvSpPr>
        <p:spPr/>
        <p:txBody>
          <a:bodyPr/>
          <a:lstStyle/>
          <a:p>
            <a:pPr lvl="0">
              <a:lnSpc>
                <a:spcPct val="100000"/>
              </a:lnSpc>
              <a:spcBef>
                <a:spcPts val="0"/>
              </a:spcBef>
              <a:buAutoNum type="arabicParenR"/>
              <a:defRPr/>
            </a:pPr>
            <a:r>
              <a:rPr lang="de-DE" sz="1200" dirty="0">
                <a:solidFill>
                  <a:srgbClr val="000000"/>
                </a:solidFill>
                <a:latin typeface="Calibri Light"/>
                <a:cs typeface="Calibri Light"/>
              </a:rPr>
              <a:t>Reife Kichererbse, </a:t>
            </a:r>
            <a:r>
              <a:rPr lang="de-DE" sz="1200" u="sng" dirty="0"/>
              <a:t>Von H. Zell - Eigenes Werk, CC BY-SA 3.0, </a:t>
            </a:r>
            <a:r>
              <a:rPr lang="de-DE" sz="1200" u="sng" dirty="0">
                <a:hlinkClick r:id="rId2"/>
              </a:rPr>
              <a:t>https://commons.wikimedia.org/w/index.php?curid=9492696</a:t>
            </a:r>
            <a:endParaRPr lang="de-DE" sz="1200" u="sng" dirty="0"/>
          </a:p>
          <a:p>
            <a:pPr>
              <a:lnSpc>
                <a:spcPct val="100000"/>
              </a:lnSpc>
              <a:spcBef>
                <a:spcPts val="0"/>
              </a:spcBef>
              <a:buFont typeface="Arial"/>
              <a:buAutoNum type="arabicParenR"/>
              <a:defRPr/>
            </a:pPr>
            <a:r>
              <a:rPr lang="de-DE" altLang="de-DE" sz="1200" dirty="0">
                <a:solidFill>
                  <a:schemeClr val="tx1">
                    <a:lumMod val="75000"/>
                    <a:lumOff val="25000"/>
                  </a:schemeClr>
                </a:solidFill>
                <a:cs typeface="Arial" panose="020B0604020202020204" pitchFamily="34" charset="0"/>
              </a:rPr>
              <a:t>Blattlaus an Erbsen, DLR RP, Rainer Wahl, </a:t>
            </a:r>
            <a:r>
              <a:rPr lang="de-DE" sz="1200" dirty="0">
                <a:hlinkClick r:id="rId3"/>
              </a:rPr>
              <a:t>http://www.hortipendium.de/Datei:Blattl%C3%A4use4-SLFA-NW-RW.JPG</a:t>
            </a:r>
            <a:r>
              <a:rPr lang="de-DE" sz="1200" dirty="0"/>
              <a:t> </a:t>
            </a:r>
            <a:r>
              <a:rPr lang="de-DE" sz="1200" u="sng" dirty="0"/>
              <a:t> </a:t>
            </a:r>
          </a:p>
          <a:p>
            <a:pPr lvl="0">
              <a:lnSpc>
                <a:spcPct val="100000"/>
              </a:lnSpc>
              <a:spcBef>
                <a:spcPts val="0"/>
              </a:spcBef>
              <a:buAutoNum type="arabicParenR"/>
              <a:defRPr/>
            </a:pPr>
            <a:endParaRPr lang="de-DE" sz="1200" dirty="0"/>
          </a:p>
          <a:p>
            <a:pPr marL="0" indent="0">
              <a:buNone/>
              <a:defRPr/>
            </a:pPr>
            <a:endParaRPr lang="de-DE" sz="1200" dirty="0"/>
          </a:p>
          <a:p>
            <a:pPr marL="0" indent="0">
              <a:buNone/>
            </a:pPr>
            <a:r>
              <a:rPr lang="de-DE" sz="1200" dirty="0">
                <a:solidFill>
                  <a:srgbClr val="000000"/>
                </a:solidFill>
                <a:latin typeface="Calibri Light"/>
                <a:cs typeface="Calibri Light"/>
              </a:rPr>
              <a:t> </a:t>
            </a:r>
          </a:p>
          <a:p>
            <a:pPr marL="0" indent="0">
              <a:buNone/>
            </a:pPr>
            <a:endParaRPr lang="de-DE" dirty="0"/>
          </a:p>
        </p:txBody>
      </p:sp>
      <p:sp>
        <p:nvSpPr>
          <p:cNvPr id="4" name="Fußzeilenplatzhalter 3">
            <a:extLst>
              <a:ext uri="{FF2B5EF4-FFF2-40B4-BE49-F238E27FC236}">
                <a16:creationId xmlns:a16="http://schemas.microsoft.com/office/drawing/2014/main" id="{BCA8A317-611D-4CDE-9661-C973B073CE07}"/>
              </a:ext>
            </a:extLst>
          </p:cNvPr>
          <p:cNvSpPr>
            <a:spLocks noGrp="1"/>
          </p:cNvSpPr>
          <p:nvPr>
            <p:ph type="ftr" sz="quarter" idx="10"/>
          </p:nvPr>
        </p:nvSpPr>
        <p:spPr/>
        <p:txBody>
          <a:bodyPr/>
          <a:lstStyle/>
          <a:p>
            <a:pPr>
              <a:defRPr/>
            </a:pPr>
            <a:r>
              <a:rPr lang="de-DE" dirty="0"/>
              <a:t>Klimawandelanpassung - </a:t>
            </a:r>
            <a:r>
              <a:rPr lang="de-DE" dirty="0" err="1"/>
              <a:t>Kichererbsenanbau</a:t>
            </a:r>
            <a:endParaRPr lang="de-DE" dirty="0"/>
          </a:p>
        </p:txBody>
      </p:sp>
    </p:spTree>
    <p:extLst>
      <p:ext uri="{BB962C8B-B14F-4D97-AF65-F5344CB8AC3E}">
        <p14:creationId xmlns:p14="http://schemas.microsoft.com/office/powerpoint/2010/main" val="29371124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6BFAB2-6620-4484-A16A-2377CDBA7238}"/>
              </a:ext>
            </a:extLst>
          </p:cNvPr>
          <p:cNvSpPr>
            <a:spLocks noGrp="1"/>
          </p:cNvSpPr>
          <p:nvPr>
            <p:ph type="title"/>
          </p:nvPr>
        </p:nvSpPr>
        <p:spPr/>
        <p:txBody>
          <a:bodyPr/>
          <a:lstStyle/>
          <a:p>
            <a:r>
              <a:rPr lang="de-DE" dirty="0"/>
              <a:t>Impressum</a:t>
            </a:r>
          </a:p>
        </p:txBody>
      </p:sp>
      <p:sp>
        <p:nvSpPr>
          <p:cNvPr id="3" name="Inhaltsplatzhalter 2">
            <a:extLst>
              <a:ext uri="{FF2B5EF4-FFF2-40B4-BE49-F238E27FC236}">
                <a16:creationId xmlns:a16="http://schemas.microsoft.com/office/drawing/2014/main" id="{531B053A-2C4E-4D3E-97C5-CD13F6ADA08D}"/>
              </a:ext>
            </a:extLst>
          </p:cNvPr>
          <p:cNvSpPr>
            <a:spLocks noGrp="1"/>
          </p:cNvSpPr>
          <p:nvPr>
            <p:ph idx="1"/>
          </p:nvPr>
        </p:nvSpPr>
        <p:spPr/>
        <p:txBody>
          <a:bodyPr/>
          <a:lstStyle/>
          <a:p>
            <a:pPr marL="0" indent="0">
              <a:buNone/>
            </a:pPr>
            <a:r>
              <a:rPr lang="de-DE" sz="2000" b="1" dirty="0"/>
              <a:t>Herausgeber		</a:t>
            </a:r>
            <a:r>
              <a:rPr lang="de-DE" sz="2000" dirty="0"/>
              <a:t>Bodensee-Stiftung, Fritz-Reichle-Ring 4, 78315 Radolfzell</a:t>
            </a:r>
          </a:p>
          <a:p>
            <a:pPr marL="0" indent="0">
              <a:buNone/>
            </a:pPr>
            <a:r>
              <a:rPr lang="de-DE" sz="2000" b="1" dirty="0"/>
              <a:t>Text und Redaktion 	</a:t>
            </a:r>
            <a:r>
              <a:rPr lang="de-DE" sz="2000" dirty="0"/>
              <a:t>Sabine Sommer (Bodensee-Stiftung), </a:t>
            </a:r>
            <a:br>
              <a:rPr lang="de-DE" sz="2000" dirty="0"/>
            </a:br>
            <a:r>
              <a:rPr lang="de-DE" sz="2000" dirty="0"/>
              <a:t>			Carola Blessing (LTZ Augustenberg)</a:t>
            </a:r>
          </a:p>
          <a:p>
            <a:pPr marL="0" indent="0">
              <a:buNone/>
            </a:pPr>
            <a:r>
              <a:rPr lang="de-DE" sz="2000" b="1" dirty="0"/>
              <a:t>Bilder</a:t>
            </a:r>
            <a:r>
              <a:rPr lang="de-DE" sz="2000" dirty="0"/>
              <a:t>   			siehe Quellenangaben an den Bildern und im Notizbereich</a:t>
            </a:r>
          </a:p>
          <a:p>
            <a:pPr marL="0" indent="0">
              <a:buNone/>
            </a:pPr>
            <a:endParaRPr lang="de-DE" sz="2000" b="1" dirty="0"/>
          </a:p>
          <a:p>
            <a:pPr marL="0" indent="0">
              <a:buNone/>
            </a:pPr>
            <a:r>
              <a:rPr lang="de-DE" sz="2000" b="1" dirty="0"/>
              <a:t>Nutzungsrechte/Haftungsausschluss</a:t>
            </a:r>
          </a:p>
          <a:p>
            <a:pPr marL="0" indent="0">
              <a:buNone/>
            </a:pPr>
            <a:r>
              <a:rPr lang="de-DE" sz="2000" dirty="0"/>
              <a:t>Die Nutzungsrechte der PPT-, PDF- und Word-Dokumente liegen bei den Projektpartnern im Projekt GeNIAL Bodensee-Stiftung, Landesbetrieb Landwirtschaft Hessen (LLH), Landesanstalt für Landwirtschaft, Ernährung und Ländlichen Raum (LEL) sowie Landwirtschaftliches Technologiezentrum Augustenberg (LTZ). Das Nutzen, Kopieren sowie Bearbeiten (auch in Teilen) der Inhalte (Text und Grafik) dieser Dateien für die eigene Unterrichtsplanung ist unter Wahrung der Urheberrechte erlaubt. Quellenangaben sind entsprechend zu übernehmen. Für die von Lehrkräften bearbeiteten Inhalte übernehmen die oben genannten Projektpartner keine Haftung.</a:t>
            </a:r>
          </a:p>
          <a:p>
            <a:pPr marL="0" indent="0">
              <a:buNone/>
            </a:pPr>
            <a:endParaRPr lang="de-DE" dirty="0"/>
          </a:p>
        </p:txBody>
      </p:sp>
      <p:sp>
        <p:nvSpPr>
          <p:cNvPr id="4" name="Fußzeilenplatzhalter 3">
            <a:extLst>
              <a:ext uri="{FF2B5EF4-FFF2-40B4-BE49-F238E27FC236}">
                <a16:creationId xmlns:a16="http://schemas.microsoft.com/office/drawing/2014/main" id="{BCA8A317-611D-4CDE-9661-C973B073CE07}"/>
              </a:ext>
            </a:extLst>
          </p:cNvPr>
          <p:cNvSpPr>
            <a:spLocks noGrp="1"/>
          </p:cNvSpPr>
          <p:nvPr>
            <p:ph type="ftr" sz="quarter" idx="10"/>
          </p:nvPr>
        </p:nvSpPr>
        <p:spPr/>
        <p:txBody>
          <a:bodyPr/>
          <a:lstStyle/>
          <a:p>
            <a:pPr>
              <a:defRPr/>
            </a:pPr>
            <a:r>
              <a:rPr lang="de-DE" dirty="0"/>
              <a:t>Klimawandelanpassung - </a:t>
            </a:r>
            <a:r>
              <a:rPr lang="de-DE" dirty="0" err="1"/>
              <a:t>Kichererbsenanbau</a:t>
            </a:r>
            <a:endParaRPr lang="de-DE" dirty="0"/>
          </a:p>
        </p:txBody>
      </p:sp>
    </p:spTree>
    <p:extLst>
      <p:ext uri="{BB962C8B-B14F-4D97-AF65-F5344CB8AC3E}">
        <p14:creationId xmlns:p14="http://schemas.microsoft.com/office/powerpoint/2010/main" val="29677440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525485"/>
            <a:ext cx="10515600" cy="918528"/>
          </a:xfrm>
        </p:spPr>
        <p:txBody>
          <a:bodyPr/>
          <a:lstStyle/>
          <a:p>
            <a:pPr>
              <a:defRPr/>
            </a:pPr>
            <a:r>
              <a:rPr lang="de-DE" dirty="0"/>
              <a:t>Allgemeine Infos:</a:t>
            </a:r>
            <a:endParaRPr dirty="0"/>
          </a:p>
        </p:txBody>
      </p:sp>
      <p:sp>
        <p:nvSpPr>
          <p:cNvPr id="6" name="Fußzeilenplatzhalter 3"/>
          <p:cNvSpPr>
            <a:spLocks noGrp="1"/>
          </p:cNvSpPr>
          <p:nvPr>
            <p:ph type="ftr" sz="quarter" idx="10"/>
          </p:nvPr>
        </p:nvSpPr>
        <p:spPr bwMode="auto"/>
        <p:txBody>
          <a:bodyPr/>
          <a:lstStyle/>
          <a:p>
            <a:pPr>
              <a:defRPr/>
            </a:pPr>
            <a:r>
              <a:rPr lang="de-DE"/>
              <a:t>Klimawandelanpassung - Kichererbsenanbau</a:t>
            </a:r>
          </a:p>
        </p:txBody>
      </p:sp>
      <p:sp>
        <p:nvSpPr>
          <p:cNvPr id="11" name="Inhaltsplatzhalter 10">
            <a:extLst>
              <a:ext uri="{FF2B5EF4-FFF2-40B4-BE49-F238E27FC236}">
                <a16:creationId xmlns:a16="http://schemas.microsoft.com/office/drawing/2014/main" id="{51E4619E-8E7C-4F6D-8792-B274127F0DF9}"/>
              </a:ext>
            </a:extLst>
          </p:cNvPr>
          <p:cNvSpPr txBox="1">
            <a:spLocks noGrp="1"/>
          </p:cNvSpPr>
          <p:nvPr>
            <p:ph idx="1"/>
          </p:nvPr>
        </p:nvSpPr>
        <p:spPr bwMode="auto">
          <a:xfrm>
            <a:off x="9454467" y="5755715"/>
            <a:ext cx="2710999" cy="677621"/>
          </a:xfrm>
          <a:prstGeom prst="rect">
            <a:avLst/>
          </a:prstGeom>
          <a:noFill/>
        </p:spPr>
        <p:txBody>
          <a:bodyPr wrap="none" rtlCol="0">
            <a:spAutoFit/>
          </a:bodyPr>
          <a:lstStyle/>
          <a:p>
            <a:pPr marL="0" indent="0">
              <a:spcBef>
                <a:spcPts val="0"/>
              </a:spcBef>
              <a:buNone/>
            </a:pPr>
            <a:r>
              <a:rPr lang="de-DE" sz="1100" baseline="30000" dirty="0"/>
              <a:t>1) </a:t>
            </a:r>
            <a:r>
              <a:rPr lang="de-DE" sz="1100" dirty="0"/>
              <a:t>Reife Kichererbse, H. Zell - Eigenes Werk, </a:t>
            </a:r>
          </a:p>
          <a:p>
            <a:pPr marL="0" indent="0">
              <a:spcBef>
                <a:spcPts val="0"/>
              </a:spcBef>
              <a:buNone/>
            </a:pPr>
            <a:r>
              <a:rPr lang="de-DE" sz="1100" dirty="0"/>
              <a:t>commons.wikimedia.org</a:t>
            </a:r>
          </a:p>
          <a:p>
            <a:pPr marL="0" indent="0">
              <a:buNone/>
            </a:pPr>
            <a:r>
              <a:rPr lang="de-DE" sz="1100" dirty="0"/>
              <a:t> </a:t>
            </a:r>
          </a:p>
        </p:txBody>
      </p:sp>
      <p:sp>
        <p:nvSpPr>
          <p:cNvPr id="3" name="Textfeld 2">
            <a:extLst>
              <a:ext uri="{FF2B5EF4-FFF2-40B4-BE49-F238E27FC236}">
                <a16:creationId xmlns:a16="http://schemas.microsoft.com/office/drawing/2014/main" id="{72B27310-CFBA-4223-B0CA-6254015FA9A8}"/>
              </a:ext>
            </a:extLst>
          </p:cNvPr>
          <p:cNvSpPr txBox="1"/>
          <p:nvPr/>
        </p:nvSpPr>
        <p:spPr>
          <a:xfrm>
            <a:off x="866444" y="1585384"/>
            <a:ext cx="8730275" cy="4247317"/>
          </a:xfrm>
          <a:prstGeom prst="rect">
            <a:avLst/>
          </a:prstGeom>
          <a:noFill/>
        </p:spPr>
        <p:txBody>
          <a:bodyPr wrap="none" rtlCol="0">
            <a:spAutoFit/>
          </a:bodyPr>
          <a:lstStyle/>
          <a:p>
            <a:r>
              <a:rPr lang="de-DE" sz="2800" b="1" dirty="0"/>
              <a:t>Kichererbsen</a:t>
            </a:r>
            <a:r>
              <a:rPr lang="de-DE" sz="2800" dirty="0"/>
              <a:t> (</a:t>
            </a:r>
            <a:r>
              <a:rPr lang="de-DE" sz="2800" i="1" dirty="0" err="1"/>
              <a:t>Cicer</a:t>
            </a:r>
            <a:r>
              <a:rPr lang="de-DE" sz="2800" i="1" dirty="0"/>
              <a:t> </a:t>
            </a:r>
            <a:r>
              <a:rPr lang="de-DE" sz="2800" i="1" dirty="0" err="1"/>
              <a:t>Arietinum</a:t>
            </a:r>
            <a:r>
              <a:rPr lang="de-DE" sz="2800" dirty="0"/>
              <a:t>)</a:t>
            </a:r>
          </a:p>
          <a:p>
            <a:r>
              <a:rPr lang="de-DE" sz="2800" dirty="0"/>
              <a:t>Familie: Hülsenfrüchtler (Fabaceae)</a:t>
            </a:r>
          </a:p>
          <a:p>
            <a:r>
              <a:rPr lang="de-DE" sz="2800" dirty="0"/>
              <a:t>Unterfamilie: Schmetterlingsblütler (</a:t>
            </a:r>
            <a:r>
              <a:rPr lang="de-DE" sz="2800" dirty="0" err="1"/>
              <a:t>Faboideae</a:t>
            </a:r>
            <a:r>
              <a:rPr lang="de-DE" sz="2800" dirty="0"/>
              <a:t>)</a:t>
            </a:r>
          </a:p>
          <a:p>
            <a:endParaRPr lang="de-DE" sz="2800" dirty="0"/>
          </a:p>
          <a:p>
            <a:pPr marL="457200" indent="-457200">
              <a:buFont typeface="Arial" panose="020B0604020202020204" pitchFamily="34" charset="0"/>
              <a:buChar char="•"/>
            </a:pPr>
            <a:r>
              <a:rPr lang="de-DE" sz="2800" dirty="0"/>
              <a:t>Drittwichtigste Körnerleguminose (nach Soja + Bohnen)</a:t>
            </a:r>
          </a:p>
          <a:p>
            <a:pPr marL="457200" indent="-457200">
              <a:buFont typeface="Arial" panose="020B0604020202020204" pitchFamily="34" charset="0"/>
              <a:buChar char="•"/>
            </a:pPr>
            <a:r>
              <a:rPr lang="de-DE" sz="2800" dirty="0"/>
              <a:t>7500 v.Chr. Anbau im Fruchtbaren Halbmond</a:t>
            </a:r>
          </a:p>
          <a:p>
            <a:pPr marL="457200" indent="-457200">
              <a:buFont typeface="Arial" panose="020B0604020202020204" pitchFamily="34" charset="0"/>
              <a:buChar char="•"/>
            </a:pPr>
            <a:r>
              <a:rPr lang="de-DE" sz="2800" dirty="0"/>
              <a:t>Wildform heute noch in der Türkei beheimatet</a:t>
            </a:r>
          </a:p>
          <a:p>
            <a:pPr marL="457200" indent="-457200">
              <a:buFont typeface="Arial" panose="020B0604020202020204" pitchFamily="34" charset="0"/>
              <a:buChar char="•"/>
            </a:pPr>
            <a:r>
              <a:rPr lang="de-DE" sz="2800" dirty="0"/>
              <a:t>Selektion zum Anbau auf trockenen Standorten</a:t>
            </a:r>
          </a:p>
          <a:p>
            <a:pPr marL="457200" indent="-457200">
              <a:buFont typeface="Arial" panose="020B0604020202020204" pitchFamily="34" charset="0"/>
              <a:buChar char="•"/>
            </a:pPr>
            <a:r>
              <a:rPr lang="de-DE" sz="2800" dirty="0"/>
              <a:t>66% der Kichererbsen werden in Indien angebaut</a:t>
            </a:r>
          </a:p>
          <a:p>
            <a:r>
              <a:rPr lang="de-DE" dirty="0"/>
              <a:t> </a:t>
            </a:r>
          </a:p>
        </p:txBody>
      </p:sp>
      <p:pic>
        <p:nvPicPr>
          <p:cNvPr id="8" name="Grafik 7">
            <a:extLst>
              <a:ext uri="{FF2B5EF4-FFF2-40B4-BE49-F238E27FC236}">
                <a16:creationId xmlns:a16="http://schemas.microsoft.com/office/drawing/2014/main" id="{F2509810-22E7-4EA8-848E-C207A5B19F7B}"/>
              </a:ext>
            </a:extLst>
          </p:cNvPr>
          <p:cNvPicPr>
            <a:picLocks noChangeAspect="1"/>
          </p:cNvPicPr>
          <p:nvPr/>
        </p:nvPicPr>
        <p:blipFill>
          <a:blip r:embed="rId3"/>
          <a:stretch>
            <a:fillRect/>
          </a:stretch>
        </p:blipFill>
        <p:spPr>
          <a:xfrm>
            <a:off x="9442395" y="2504738"/>
            <a:ext cx="2433341" cy="324242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335360" y="365125"/>
            <a:ext cx="11593288" cy="918528"/>
          </a:xfrm>
        </p:spPr>
        <p:txBody>
          <a:bodyPr>
            <a:normAutofit/>
          </a:bodyPr>
          <a:lstStyle/>
          <a:p>
            <a:pPr>
              <a:defRPr/>
            </a:pPr>
            <a:r>
              <a:rPr lang="en-GB" altLang="de-DE" dirty="0" err="1">
                <a:cs typeface="Arial" panose="020B0604020202020204" pitchFamily="34" charset="0"/>
              </a:rPr>
              <a:t>Eigenschaften</a:t>
            </a:r>
            <a:r>
              <a:rPr lang="en-GB" altLang="de-DE" dirty="0">
                <a:cs typeface="Arial" panose="020B0604020202020204" pitchFamily="34" charset="0"/>
              </a:rPr>
              <a:t> der </a:t>
            </a:r>
            <a:r>
              <a:rPr lang="en-GB" altLang="de-DE" dirty="0" err="1">
                <a:cs typeface="Arial" panose="020B0604020202020204" pitchFamily="34" charset="0"/>
              </a:rPr>
              <a:t>Kichererbse</a:t>
            </a:r>
            <a:endParaRPr dirty="0"/>
          </a:p>
        </p:txBody>
      </p:sp>
      <p:sp>
        <p:nvSpPr>
          <p:cNvPr id="5" name="Fußzeilenplatzhalter 3"/>
          <p:cNvSpPr>
            <a:spLocks noGrp="1"/>
          </p:cNvSpPr>
          <p:nvPr>
            <p:ph type="ftr" sz="quarter" idx="10"/>
          </p:nvPr>
        </p:nvSpPr>
        <p:spPr bwMode="auto"/>
        <p:txBody>
          <a:bodyPr/>
          <a:lstStyle/>
          <a:p>
            <a:pPr>
              <a:defRPr/>
            </a:pPr>
            <a:r>
              <a:rPr lang="de-DE"/>
              <a:t>Klimawandelanpassung - Kichererbsenanbau</a:t>
            </a:r>
            <a:endParaRPr lang="de-DE" dirty="0"/>
          </a:p>
        </p:txBody>
      </p:sp>
      <p:sp>
        <p:nvSpPr>
          <p:cNvPr id="6" name="Inhaltsplatzhalter 4"/>
          <p:cNvSpPr>
            <a:spLocks noGrp="1"/>
          </p:cNvSpPr>
          <p:nvPr>
            <p:ph idx="1"/>
          </p:nvPr>
        </p:nvSpPr>
        <p:spPr bwMode="auto">
          <a:xfrm>
            <a:off x="838200" y="1299008"/>
            <a:ext cx="10515600" cy="4713923"/>
          </a:xfrm>
        </p:spPr>
        <p:txBody>
          <a:bodyPr/>
          <a:lstStyle/>
          <a:p>
            <a:pPr marL="342900" lvl="1" indent="-342900">
              <a:spcAft>
                <a:spcPts val="600"/>
              </a:spcAft>
              <a:buFont typeface="Courier New" panose="02070309020205020404" pitchFamily="49" charset="0"/>
              <a:buChar char="o"/>
              <a:tabLst>
                <a:tab pos="722313" algn="l"/>
              </a:tabLst>
              <a:defRPr/>
            </a:pPr>
            <a:r>
              <a:rPr lang="en-GB" altLang="de-DE" sz="2600" b="1" dirty="0" err="1">
                <a:solidFill>
                  <a:schemeClr val="tx1">
                    <a:lumMod val="75000"/>
                    <a:lumOff val="25000"/>
                  </a:schemeClr>
                </a:solidFill>
                <a:cs typeface="Arial" panose="020B0604020202020204" pitchFamily="34" charset="0"/>
              </a:rPr>
              <a:t>Vorteile</a:t>
            </a:r>
            <a:r>
              <a:rPr lang="en-GB" altLang="de-DE" sz="2600" b="1" dirty="0">
                <a:solidFill>
                  <a:schemeClr val="tx1">
                    <a:lumMod val="75000"/>
                    <a:lumOff val="25000"/>
                  </a:schemeClr>
                </a:solidFill>
                <a:cs typeface="Arial" panose="020B0604020202020204" pitchFamily="34" charset="0"/>
              </a:rPr>
              <a:t> </a:t>
            </a:r>
            <a:r>
              <a:rPr lang="en-GB" altLang="de-DE" sz="2600" b="1" dirty="0" err="1">
                <a:solidFill>
                  <a:schemeClr val="tx1">
                    <a:lumMod val="75000"/>
                    <a:lumOff val="25000"/>
                  </a:schemeClr>
                </a:solidFill>
                <a:cs typeface="Arial" panose="020B0604020202020204" pitchFamily="34" charset="0"/>
              </a:rPr>
              <a:t>im</a:t>
            </a:r>
            <a:r>
              <a:rPr lang="en-GB" altLang="de-DE" sz="2600" b="1" dirty="0">
                <a:solidFill>
                  <a:schemeClr val="tx1">
                    <a:lumMod val="75000"/>
                    <a:lumOff val="25000"/>
                  </a:schemeClr>
                </a:solidFill>
                <a:cs typeface="Arial" panose="020B0604020202020204" pitchFamily="34" charset="0"/>
              </a:rPr>
              <a:t> </a:t>
            </a:r>
            <a:r>
              <a:rPr lang="en-GB" altLang="de-DE" sz="2600" b="1" dirty="0" err="1">
                <a:solidFill>
                  <a:schemeClr val="tx1">
                    <a:lumMod val="75000"/>
                    <a:lumOff val="25000"/>
                  </a:schemeClr>
                </a:solidFill>
                <a:cs typeface="Arial" panose="020B0604020202020204" pitchFamily="34" charset="0"/>
              </a:rPr>
              <a:t>Hinblick</a:t>
            </a:r>
            <a:r>
              <a:rPr lang="en-GB" altLang="de-DE" sz="2600" b="1" dirty="0">
                <a:solidFill>
                  <a:schemeClr val="tx1">
                    <a:lumMod val="75000"/>
                    <a:lumOff val="25000"/>
                  </a:schemeClr>
                </a:solidFill>
                <a:cs typeface="Arial" panose="020B0604020202020204" pitchFamily="34" charset="0"/>
              </a:rPr>
              <a:t> auf den </a:t>
            </a:r>
            <a:r>
              <a:rPr lang="en-GB" altLang="de-DE" sz="2600" b="1" dirty="0" err="1">
                <a:solidFill>
                  <a:schemeClr val="tx1">
                    <a:lumMod val="75000"/>
                    <a:lumOff val="25000"/>
                  </a:schemeClr>
                </a:solidFill>
                <a:cs typeface="Arial" panose="020B0604020202020204" pitchFamily="34" charset="0"/>
              </a:rPr>
              <a:t>Klimawandel</a:t>
            </a:r>
            <a:r>
              <a:rPr lang="en-GB" altLang="de-DE" sz="2600" dirty="0">
                <a:solidFill>
                  <a:schemeClr val="tx1">
                    <a:lumMod val="75000"/>
                    <a:lumOff val="25000"/>
                  </a:schemeClr>
                </a:solidFill>
                <a:cs typeface="Arial" panose="020B0604020202020204" pitchFamily="34" charset="0"/>
              </a:rPr>
              <a:t>: </a:t>
            </a:r>
          </a:p>
          <a:p>
            <a:pPr marL="1085850" lvl="1" indent="-342900">
              <a:spcAft>
                <a:spcPts val="600"/>
              </a:spcAft>
              <a:buFont typeface="Symbol" panose="05050102010706020507" pitchFamily="18" charset="2"/>
              <a:buChar char="-"/>
              <a:defRPr/>
            </a:pPr>
            <a:r>
              <a:rPr lang="en-GB" altLang="de-DE" sz="2600" dirty="0" err="1">
                <a:solidFill>
                  <a:schemeClr val="tx1">
                    <a:lumMod val="75000"/>
                    <a:lumOff val="25000"/>
                  </a:schemeClr>
                </a:solidFill>
                <a:cs typeface="Arial" panose="020B0604020202020204" pitchFamily="34" charset="0"/>
              </a:rPr>
              <a:t>Trockentoleranz</a:t>
            </a:r>
            <a:endParaRPr lang="en-GB" altLang="de-DE" sz="2600" dirty="0">
              <a:solidFill>
                <a:schemeClr val="tx1">
                  <a:lumMod val="75000"/>
                  <a:lumOff val="25000"/>
                </a:schemeClr>
              </a:solidFill>
              <a:cs typeface="Arial" panose="020B0604020202020204" pitchFamily="34" charset="0"/>
            </a:endParaRPr>
          </a:p>
          <a:p>
            <a:pPr marL="1085850" lvl="1" indent="-342900">
              <a:spcAft>
                <a:spcPts val="600"/>
              </a:spcAft>
              <a:buFont typeface="Symbol" panose="05050102010706020507" pitchFamily="18" charset="2"/>
              <a:buChar char="-"/>
              <a:defRPr/>
            </a:pPr>
            <a:r>
              <a:rPr lang="en-GB" altLang="de-DE" sz="2600" dirty="0" err="1">
                <a:solidFill>
                  <a:schemeClr val="tx1">
                    <a:lumMod val="75000"/>
                    <a:lumOff val="25000"/>
                  </a:schemeClr>
                </a:solidFill>
                <a:cs typeface="Arial" panose="020B0604020202020204" pitchFamily="34" charset="0"/>
              </a:rPr>
              <a:t>Tiefwurzler</a:t>
            </a:r>
            <a:endParaRPr lang="en-GB" altLang="de-DE" sz="2600" dirty="0">
              <a:solidFill>
                <a:schemeClr val="tx1">
                  <a:lumMod val="75000"/>
                  <a:lumOff val="25000"/>
                </a:schemeClr>
              </a:solidFill>
              <a:cs typeface="Arial" panose="020B0604020202020204" pitchFamily="34" charset="0"/>
            </a:endParaRPr>
          </a:p>
          <a:p>
            <a:pPr marL="1085850" lvl="1" indent="-342900">
              <a:spcAft>
                <a:spcPts val="600"/>
              </a:spcAft>
              <a:buFont typeface="Symbol" panose="05050102010706020507" pitchFamily="18" charset="2"/>
              <a:buChar char="-"/>
              <a:defRPr/>
            </a:pPr>
            <a:r>
              <a:rPr lang="en-GB" altLang="de-DE" sz="2600" dirty="0" err="1">
                <a:solidFill>
                  <a:schemeClr val="tx1">
                    <a:lumMod val="75000"/>
                    <a:lumOff val="25000"/>
                  </a:schemeClr>
                </a:solidFill>
                <a:cs typeface="Arial" panose="020B0604020202020204" pitchFamily="34" charset="0"/>
              </a:rPr>
              <a:t>Humusmehrer</a:t>
            </a:r>
            <a:endParaRPr lang="en-GB" altLang="de-DE" sz="2600" dirty="0">
              <a:solidFill>
                <a:schemeClr val="tx1">
                  <a:lumMod val="75000"/>
                  <a:lumOff val="25000"/>
                </a:schemeClr>
              </a:solidFill>
              <a:cs typeface="Arial" panose="020B0604020202020204" pitchFamily="34" charset="0"/>
            </a:endParaRPr>
          </a:p>
          <a:p>
            <a:pPr marL="1085850" lvl="1" indent="-342900">
              <a:spcAft>
                <a:spcPts val="600"/>
              </a:spcAft>
              <a:buFont typeface="Symbol" panose="05050102010706020507" pitchFamily="18" charset="2"/>
              <a:buChar char="-"/>
              <a:defRPr/>
            </a:pPr>
            <a:r>
              <a:rPr lang="en-GB" altLang="de-DE" sz="2600" dirty="0">
                <a:solidFill>
                  <a:schemeClr val="tx1">
                    <a:lumMod val="75000"/>
                    <a:lumOff val="25000"/>
                  </a:schemeClr>
                </a:solidFill>
                <a:cs typeface="Arial" panose="020B0604020202020204" pitchFamily="34" charset="0"/>
              </a:rPr>
              <a:t>(N-</a:t>
            </a:r>
            <a:r>
              <a:rPr lang="en-GB" altLang="de-DE" sz="2600" dirty="0" err="1">
                <a:solidFill>
                  <a:schemeClr val="tx1">
                    <a:lumMod val="75000"/>
                    <a:lumOff val="25000"/>
                  </a:schemeClr>
                </a:solidFill>
                <a:cs typeface="Arial" panose="020B0604020202020204" pitchFamily="34" charset="0"/>
              </a:rPr>
              <a:t>Fixierung</a:t>
            </a:r>
            <a:r>
              <a:rPr lang="en-GB" altLang="de-DE" sz="2600" dirty="0">
                <a:solidFill>
                  <a:schemeClr val="tx1">
                    <a:lumMod val="75000"/>
                    <a:lumOff val="25000"/>
                  </a:schemeClr>
                </a:solidFill>
                <a:cs typeface="Arial" panose="020B0604020202020204" pitchFamily="34" charset="0"/>
              </a:rPr>
              <a:t>)</a:t>
            </a:r>
          </a:p>
          <a:p>
            <a:pPr marL="742950" lvl="1" indent="0">
              <a:spcAft>
                <a:spcPts val="600"/>
              </a:spcAft>
              <a:buNone/>
              <a:defRPr/>
            </a:pPr>
            <a:r>
              <a:rPr lang="en-GB" altLang="de-DE" sz="2600" dirty="0">
                <a:solidFill>
                  <a:schemeClr val="tx1">
                    <a:lumMod val="75000"/>
                    <a:lumOff val="25000"/>
                  </a:schemeClr>
                </a:solidFill>
                <a:cs typeface="Arial" panose="020B0604020202020204" pitchFamily="34" charset="0"/>
              </a:rPr>
              <a:t>					</a:t>
            </a:r>
          </a:p>
          <a:p>
            <a:pPr marL="742950" indent="-457200">
              <a:spcAft>
                <a:spcPts val="600"/>
              </a:spcAft>
              <a:buFont typeface="Courier New" panose="02070309020205020404" pitchFamily="49" charset="0"/>
              <a:buChar char="o"/>
              <a:defRPr/>
            </a:pPr>
            <a:r>
              <a:rPr lang="en-GB" altLang="de-DE" sz="3000" b="1" dirty="0">
                <a:solidFill>
                  <a:schemeClr val="tx1">
                    <a:lumMod val="75000"/>
                    <a:lumOff val="25000"/>
                  </a:schemeClr>
                </a:solidFill>
                <a:cs typeface="Arial" panose="020B0604020202020204" pitchFamily="34" charset="0"/>
              </a:rPr>
              <a:t>Sensible </a:t>
            </a:r>
            <a:r>
              <a:rPr lang="en-GB" altLang="de-DE" sz="3000" b="1" dirty="0" err="1">
                <a:solidFill>
                  <a:schemeClr val="tx1">
                    <a:lumMod val="75000"/>
                    <a:lumOff val="25000"/>
                  </a:schemeClr>
                </a:solidFill>
                <a:cs typeface="Arial" panose="020B0604020202020204" pitchFamily="34" charset="0"/>
              </a:rPr>
              <a:t>Phasen</a:t>
            </a:r>
            <a:r>
              <a:rPr lang="en-GB" altLang="de-DE" sz="3000" dirty="0">
                <a:solidFill>
                  <a:schemeClr val="tx1">
                    <a:lumMod val="75000"/>
                    <a:lumOff val="25000"/>
                  </a:schemeClr>
                </a:solidFill>
                <a:cs typeface="Arial" panose="020B0604020202020204" pitchFamily="34" charset="0"/>
              </a:rPr>
              <a:t>:</a:t>
            </a:r>
          </a:p>
          <a:p>
            <a:pPr marL="800100" lvl="2" indent="-342900">
              <a:spcAft>
                <a:spcPts val="600"/>
              </a:spcAft>
              <a:buFont typeface="Symbol" panose="05050102010706020507" pitchFamily="18" charset="2"/>
              <a:buChar char="-"/>
              <a:defRPr/>
            </a:pPr>
            <a:r>
              <a:rPr lang="en-GB" altLang="de-DE" sz="2600" dirty="0" err="1">
                <a:solidFill>
                  <a:schemeClr val="tx1">
                    <a:lumMod val="75000"/>
                    <a:lumOff val="25000"/>
                  </a:schemeClr>
                </a:solidFill>
                <a:cs typeface="Arial" panose="020B0604020202020204" pitchFamily="34" charset="0"/>
              </a:rPr>
              <a:t>Aussaat</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frostempfindlich</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v.a.</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zur</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Blüte</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Keimminimum</a:t>
            </a:r>
            <a:r>
              <a:rPr lang="en-GB" altLang="de-DE" sz="2600" dirty="0">
                <a:solidFill>
                  <a:schemeClr val="tx1">
                    <a:lumMod val="75000"/>
                    <a:lumOff val="25000"/>
                  </a:schemeClr>
                </a:solidFill>
                <a:cs typeface="Arial" panose="020B0604020202020204" pitchFamily="34" charset="0"/>
              </a:rPr>
              <a:t> 5°C)</a:t>
            </a:r>
          </a:p>
          <a:p>
            <a:pPr marL="800100" lvl="2" indent="-342900">
              <a:spcAft>
                <a:spcPts val="600"/>
              </a:spcAft>
              <a:buFont typeface="Symbol" panose="05050102010706020507" pitchFamily="18" charset="2"/>
              <a:buChar char="-"/>
              <a:defRPr/>
            </a:pPr>
            <a:r>
              <a:rPr lang="en-GB" altLang="de-DE" sz="2600" dirty="0" err="1">
                <a:solidFill>
                  <a:schemeClr val="tx1">
                    <a:lumMod val="75000"/>
                    <a:lumOff val="25000"/>
                  </a:schemeClr>
                </a:solidFill>
                <a:cs typeface="Arial" panose="020B0604020202020204" pitchFamily="34" charset="0"/>
              </a:rPr>
              <a:t>Blüte</a:t>
            </a:r>
            <a:r>
              <a:rPr lang="en-GB" altLang="de-DE" sz="2600" dirty="0">
                <a:solidFill>
                  <a:schemeClr val="tx1">
                    <a:lumMod val="75000"/>
                    <a:lumOff val="25000"/>
                  </a:schemeClr>
                </a:solidFill>
                <a:cs typeface="Arial" panose="020B0604020202020204" pitchFamily="34" charset="0"/>
              </a:rPr>
              <a:t> und </a:t>
            </a:r>
            <a:r>
              <a:rPr lang="en-GB" altLang="de-DE" sz="2600" dirty="0" err="1">
                <a:cs typeface="Arial" panose="020B0604020202020204" pitchFamily="34" charset="0"/>
              </a:rPr>
              <a:t>Hülsenbildung</a:t>
            </a:r>
            <a:r>
              <a:rPr lang="en-GB" altLang="de-DE" sz="2600" dirty="0">
                <a:cs typeface="Arial" panose="020B0604020202020204" pitchFamily="34" charset="0"/>
              </a:rPr>
              <a:t> </a:t>
            </a:r>
            <a:r>
              <a:rPr lang="en-GB" altLang="de-DE" sz="2600" dirty="0">
                <a:solidFill>
                  <a:schemeClr val="tx1">
                    <a:lumMod val="75000"/>
                    <a:lumOff val="25000"/>
                  </a:schemeClr>
                </a:solidFill>
                <a:cs typeface="Arial" panose="020B0604020202020204" pitchFamily="34" charset="0"/>
              </a:rPr>
              <a:t>(</a:t>
            </a:r>
            <a:r>
              <a:rPr lang="en-GB" altLang="de-DE" sz="2600" dirty="0" err="1">
                <a:solidFill>
                  <a:schemeClr val="tx1">
                    <a:lumMod val="75000"/>
                    <a:lumOff val="25000"/>
                  </a:schemeClr>
                </a:solidFill>
                <a:cs typeface="Arial" panose="020B0604020202020204" pitchFamily="34" charset="0"/>
              </a:rPr>
              <a:t>Trockenheit</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Kälte</a:t>
            </a:r>
            <a:r>
              <a:rPr lang="en-GB" altLang="de-DE" sz="2600" dirty="0">
                <a:solidFill>
                  <a:schemeClr val="tx1">
                    <a:lumMod val="75000"/>
                    <a:lumOff val="25000"/>
                  </a:schemeClr>
                </a:solidFill>
                <a:cs typeface="Arial" panose="020B0604020202020204" pitchFamily="34" charset="0"/>
              </a:rPr>
              <a:t> und </a:t>
            </a:r>
            <a:r>
              <a:rPr lang="en-GB" altLang="de-DE" sz="2600" dirty="0" err="1">
                <a:solidFill>
                  <a:schemeClr val="tx1">
                    <a:lumMod val="75000"/>
                    <a:lumOff val="25000"/>
                  </a:schemeClr>
                </a:solidFill>
                <a:cs typeface="Arial" panose="020B0604020202020204" pitchFamily="34" charset="0"/>
              </a:rPr>
              <a:t>Hitze</a:t>
            </a:r>
            <a:r>
              <a:rPr lang="en-GB" altLang="de-DE" sz="2600" dirty="0">
                <a:solidFill>
                  <a:schemeClr val="tx1">
                    <a:lumMod val="75000"/>
                    <a:lumOff val="25000"/>
                  </a:schemeClr>
                </a:solidFill>
                <a:cs typeface="Arial" panose="020B0604020202020204" pitchFamily="34" charset="0"/>
              </a:rPr>
              <a:t>)</a:t>
            </a:r>
          </a:p>
          <a:p>
            <a:pPr marL="800100" lvl="2" indent="-342900">
              <a:spcAft>
                <a:spcPts val="600"/>
              </a:spcAft>
              <a:buFont typeface="Symbol" panose="05050102010706020507" pitchFamily="18" charset="2"/>
              <a:buChar char="-"/>
              <a:defRPr/>
            </a:pPr>
            <a:r>
              <a:rPr lang="en-GB" altLang="de-DE" sz="2600" dirty="0" err="1">
                <a:solidFill>
                  <a:schemeClr val="tx1">
                    <a:lumMod val="75000"/>
                    <a:lumOff val="25000"/>
                  </a:schemeClr>
                </a:solidFill>
                <a:cs typeface="Arial" panose="020B0604020202020204" pitchFamily="34" charset="0"/>
              </a:rPr>
              <a:t>Generell</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leidet</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unter</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übermäßiger</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Nässe</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insbesondere</a:t>
            </a:r>
            <a:r>
              <a:rPr lang="en-GB" altLang="de-DE" sz="2600" dirty="0">
                <a:solidFill>
                  <a:schemeClr val="tx1">
                    <a:lumMod val="75000"/>
                    <a:lumOff val="25000"/>
                  </a:schemeClr>
                </a:solidFill>
                <a:cs typeface="Arial" panose="020B0604020202020204" pitchFamily="34" charset="0"/>
              </a:rPr>
              <a:t> </a:t>
            </a:r>
            <a:r>
              <a:rPr lang="en-GB" altLang="de-DE" sz="2600" dirty="0" err="1">
                <a:solidFill>
                  <a:schemeClr val="tx1">
                    <a:lumMod val="75000"/>
                    <a:lumOff val="25000"/>
                  </a:schemeClr>
                </a:solidFill>
                <a:cs typeface="Arial" panose="020B0604020202020204" pitchFamily="34" charset="0"/>
              </a:rPr>
              <a:t>Staunässe</a:t>
            </a:r>
            <a:endParaRPr lang="en-GB" altLang="de-DE" sz="2600" dirty="0">
              <a:solidFill>
                <a:schemeClr val="tx1">
                  <a:lumMod val="75000"/>
                  <a:lumOff val="25000"/>
                </a:schemeClr>
              </a:solidFill>
              <a:cs typeface="Arial" panose="020B0604020202020204" pitchFamily="34" charset="0"/>
            </a:endParaRPr>
          </a:p>
          <a:p>
            <a:pPr marL="1085850" lvl="1" indent="-342900">
              <a:spcAft>
                <a:spcPts val="600"/>
              </a:spcAft>
              <a:buFont typeface="Courier New" panose="02070309020205020404" pitchFamily="49" charset="0"/>
              <a:buChar char="o"/>
              <a:defRPr/>
            </a:pPr>
            <a:endParaRPr lang="en-GB" altLang="de-DE" dirty="0">
              <a:solidFill>
                <a:schemeClr val="tx1">
                  <a:lumMod val="75000"/>
                  <a:lumOff val="25000"/>
                </a:schemeClr>
              </a:solidFill>
              <a:latin typeface="Arial" panose="020B0604020202020204" pitchFamily="34" charset="0"/>
              <a:cs typeface="Arial" panose="020B0604020202020204" pitchFamily="34" charset="0"/>
            </a:endParaRPr>
          </a:p>
          <a:p>
            <a:pPr marL="0" indent="0">
              <a:lnSpc>
                <a:spcPct val="100000"/>
              </a:lnSpc>
              <a:buNone/>
              <a:defRPr/>
            </a:pPr>
            <a:endParaRPr sz="2400" dirty="0"/>
          </a:p>
          <a:p>
            <a:pPr>
              <a:defRPr/>
            </a:pPr>
            <a:endParaRPr lang="de-DE" dirty="0"/>
          </a:p>
        </p:txBody>
      </p:sp>
      <p:sp>
        <p:nvSpPr>
          <p:cNvPr id="7" name="Textfeld 6">
            <a:extLst>
              <a:ext uri="{FF2B5EF4-FFF2-40B4-BE49-F238E27FC236}">
                <a16:creationId xmlns:a16="http://schemas.microsoft.com/office/drawing/2014/main" id="{8BA96C95-30BD-441F-805B-994CFF850E28}"/>
              </a:ext>
            </a:extLst>
          </p:cNvPr>
          <p:cNvSpPr txBox="1"/>
          <p:nvPr/>
        </p:nvSpPr>
        <p:spPr bwMode="auto">
          <a:xfrm>
            <a:off x="9772907" y="3791812"/>
            <a:ext cx="1983235" cy="261610"/>
          </a:xfrm>
          <a:prstGeom prst="rect">
            <a:avLst/>
          </a:prstGeom>
          <a:noFill/>
        </p:spPr>
        <p:txBody>
          <a:bodyPr wrap="none" rtlCol="0">
            <a:spAutoFit/>
          </a:bodyPr>
          <a:lstStyle/>
          <a:p>
            <a:r>
              <a:rPr lang="de-DE" sz="1100" dirty="0"/>
              <a:t>Kichererbse, Bodensee-Stiftung</a:t>
            </a:r>
          </a:p>
        </p:txBody>
      </p:sp>
      <p:pic>
        <p:nvPicPr>
          <p:cNvPr id="3" name="Grafik 2">
            <a:extLst>
              <a:ext uri="{FF2B5EF4-FFF2-40B4-BE49-F238E27FC236}">
                <a16:creationId xmlns:a16="http://schemas.microsoft.com/office/drawing/2014/main" id="{B0C6290F-DB1B-4B50-9C96-F8FCD33CE5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16798" y="1327105"/>
            <a:ext cx="3739344" cy="2492896"/>
          </a:xfrm>
          <a:prstGeom prst="rect">
            <a:avLst/>
          </a:prstGeom>
        </p:spPr>
      </p:pic>
      <p:sp>
        <p:nvSpPr>
          <p:cNvPr id="8" name="Textfeld 7">
            <a:extLst>
              <a:ext uri="{FF2B5EF4-FFF2-40B4-BE49-F238E27FC236}">
                <a16:creationId xmlns:a16="http://schemas.microsoft.com/office/drawing/2014/main" id="{40FD715D-8AD9-43F5-A84B-BB5B84DF3D76}"/>
              </a:ext>
            </a:extLst>
          </p:cNvPr>
          <p:cNvSpPr txBox="1"/>
          <p:nvPr/>
        </p:nvSpPr>
        <p:spPr>
          <a:xfrm>
            <a:off x="4871303" y="3626699"/>
            <a:ext cx="1758815" cy="492443"/>
          </a:xfrm>
          <a:prstGeom prst="rect">
            <a:avLst/>
          </a:prstGeom>
          <a:noFill/>
          <a:ln>
            <a:noFill/>
          </a:ln>
        </p:spPr>
        <p:txBody>
          <a:bodyPr wrap="none" rtlCol="0">
            <a:spAutoFit/>
          </a:bodyPr>
          <a:lstStyle/>
          <a:p>
            <a:r>
              <a:rPr lang="de-DE" sz="2600" dirty="0"/>
              <a:t>aber auch…</a:t>
            </a:r>
          </a:p>
        </p:txBody>
      </p:sp>
      <p:sp>
        <p:nvSpPr>
          <p:cNvPr id="10" name="Sprechblase: oval 9">
            <a:extLst>
              <a:ext uri="{FF2B5EF4-FFF2-40B4-BE49-F238E27FC236}">
                <a16:creationId xmlns:a16="http://schemas.microsoft.com/office/drawing/2014/main" id="{74BBCB66-5F80-47B6-A705-40920CC840E6}"/>
              </a:ext>
            </a:extLst>
          </p:cNvPr>
          <p:cNvSpPr/>
          <p:nvPr/>
        </p:nvSpPr>
        <p:spPr>
          <a:xfrm>
            <a:off x="4683477" y="3431894"/>
            <a:ext cx="2166528" cy="1008112"/>
          </a:xfrm>
          <a:prstGeom prst="wedgeEllipseCallou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071507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6">
                                            <p:txEl>
                                              <p:pRg st="6" end="6"/>
                                            </p:txEl>
                                          </p:spTgt>
                                        </p:tgtEl>
                                        <p:attrNameLst>
                                          <p:attrName>style.visibility</p:attrName>
                                        </p:attrNameLst>
                                      </p:cBhvr>
                                      <p:to>
                                        <p:strVal val="visible"/>
                                      </p:to>
                                    </p:set>
                                  </p:childTnLst>
                                </p:cTn>
                              </p:par>
                            </p:childTnLst>
                          </p:cTn>
                        </p:par>
                        <p:par>
                          <p:cTn id="28" fill="hold">
                            <p:stCondLst>
                              <p:cond delay="0"/>
                            </p:stCondLst>
                            <p:childTnLst>
                              <p:par>
                                <p:cTn id="29" presetID="1" presetClass="entr" presetSubtype="0" fill="hold" grpId="0" nodeType="after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grpId="0" nodeType="afterEffect">
                                  <p:stCondLst>
                                    <p:cond delay="0"/>
                                  </p:stCondLst>
                                  <p:childTnLst>
                                    <p:set>
                                      <p:cBhvr>
                                        <p:cTn id="33" dur="1" fill="hold">
                                          <p:stCondLst>
                                            <p:cond delay="0"/>
                                          </p:stCondLst>
                                        </p:cTn>
                                        <p:tgtEl>
                                          <p:spTgt spid="6">
                                            <p:txEl>
                                              <p:pRg st="8" end="8"/>
                                            </p:txEl>
                                          </p:spTgt>
                                        </p:tgtEl>
                                        <p:attrNameLst>
                                          <p:attrName>style.visibility</p:attrName>
                                        </p:attrNameLst>
                                      </p:cBhvr>
                                      <p:to>
                                        <p:strVal val="visible"/>
                                      </p:to>
                                    </p:set>
                                  </p:childTnLst>
                                </p:cTn>
                              </p:par>
                            </p:childTnLst>
                          </p:cTn>
                        </p:par>
                        <p:par>
                          <p:cTn id="34" fill="hold">
                            <p:stCondLst>
                              <p:cond delay="0"/>
                            </p:stCondLst>
                            <p:childTnLst>
                              <p:par>
                                <p:cTn id="35" presetID="1" presetClass="entr" presetSubtype="0" fill="hold" grpId="0" nodeType="afterEffect">
                                  <p:stCondLst>
                                    <p:cond delay="0"/>
                                  </p:stCondLst>
                                  <p:childTnLst>
                                    <p:set>
                                      <p:cBhvr>
                                        <p:cTn id="36"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8" grpId="0"/>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335360" y="365125"/>
            <a:ext cx="11593288" cy="918528"/>
          </a:xfrm>
        </p:spPr>
        <p:txBody>
          <a:bodyPr>
            <a:normAutofit/>
          </a:bodyPr>
          <a:lstStyle/>
          <a:p>
            <a:pPr>
              <a:defRPr/>
            </a:pPr>
            <a:r>
              <a:rPr lang="de-DE" dirty="0"/>
              <a:t>Kichererbsen-Typen</a:t>
            </a:r>
            <a:endParaRPr dirty="0"/>
          </a:p>
        </p:txBody>
      </p:sp>
      <p:sp>
        <p:nvSpPr>
          <p:cNvPr id="5" name="Fußzeilenplatzhalter 3"/>
          <p:cNvSpPr>
            <a:spLocks noGrp="1"/>
          </p:cNvSpPr>
          <p:nvPr>
            <p:ph type="ftr" sz="quarter" idx="10"/>
          </p:nvPr>
        </p:nvSpPr>
        <p:spPr bwMode="auto"/>
        <p:txBody>
          <a:bodyPr/>
          <a:lstStyle/>
          <a:p>
            <a:pPr>
              <a:defRPr/>
            </a:pPr>
            <a:r>
              <a:rPr lang="de-DE"/>
              <a:t>Klimawandelanpassung - Kichererbsenanbau</a:t>
            </a:r>
            <a:endParaRPr lang="de-DE" dirty="0"/>
          </a:p>
        </p:txBody>
      </p:sp>
      <p:sp>
        <p:nvSpPr>
          <p:cNvPr id="6" name="Inhaltsplatzhalter 4"/>
          <p:cNvSpPr>
            <a:spLocks noGrp="1"/>
          </p:cNvSpPr>
          <p:nvPr>
            <p:ph idx="1"/>
          </p:nvPr>
        </p:nvSpPr>
        <p:spPr bwMode="auto">
          <a:xfrm>
            <a:off x="889066" y="1460409"/>
            <a:ext cx="10608796" cy="1383188"/>
          </a:xfrm>
        </p:spPr>
        <p:txBody>
          <a:bodyPr/>
          <a:lstStyle/>
          <a:p>
            <a:pPr marL="0" indent="0">
              <a:lnSpc>
                <a:spcPct val="100000"/>
              </a:lnSpc>
              <a:buNone/>
              <a:defRPr/>
            </a:pPr>
            <a:r>
              <a:rPr lang="de-DE" dirty="0" err="1"/>
              <a:t>Desi</a:t>
            </a:r>
            <a:r>
              <a:rPr lang="de-DE" dirty="0"/>
              <a:t>-Typ</a:t>
            </a:r>
            <a:r>
              <a:rPr lang="de-DE" sz="2400" dirty="0"/>
              <a:t>						</a:t>
            </a:r>
            <a:r>
              <a:rPr lang="de-DE" dirty="0" err="1"/>
              <a:t>Kabuli</a:t>
            </a:r>
            <a:r>
              <a:rPr lang="de-DE" dirty="0"/>
              <a:t>-Typ</a:t>
            </a:r>
          </a:p>
          <a:p>
            <a:pPr marL="0" indent="0">
              <a:lnSpc>
                <a:spcPct val="100000"/>
              </a:lnSpc>
              <a:buNone/>
              <a:defRPr/>
            </a:pPr>
            <a:r>
              <a:rPr lang="de-DE" sz="2400" dirty="0"/>
              <a:t>						</a:t>
            </a:r>
            <a:endParaRPr lang="de-DE" dirty="0"/>
          </a:p>
          <a:p>
            <a:pPr>
              <a:defRPr/>
            </a:pPr>
            <a:endParaRPr lang="de-DE" dirty="0"/>
          </a:p>
          <a:p>
            <a:pPr>
              <a:defRPr/>
            </a:pPr>
            <a:endParaRPr lang="de-DE" dirty="0"/>
          </a:p>
          <a:p>
            <a:pPr marL="0" lvl="7" indent="0">
              <a:lnSpc>
                <a:spcPct val="100000"/>
              </a:lnSpc>
              <a:spcBef>
                <a:spcPts val="1000"/>
              </a:spcBef>
              <a:buNone/>
              <a:defRPr/>
            </a:pPr>
            <a:r>
              <a:rPr lang="de-DE" sz="2400" dirty="0"/>
              <a:t>				            </a:t>
            </a:r>
          </a:p>
          <a:p>
            <a:pPr marL="0" lvl="7" indent="0">
              <a:lnSpc>
                <a:spcPct val="100000"/>
              </a:lnSpc>
              <a:spcBef>
                <a:spcPts val="1000"/>
              </a:spcBef>
              <a:buNone/>
              <a:defRPr/>
            </a:pPr>
            <a:r>
              <a:rPr lang="de-DE" sz="2400" dirty="0"/>
              <a:t>					</a:t>
            </a:r>
            <a:endParaRPr lang="de-DE" sz="2800" dirty="0"/>
          </a:p>
        </p:txBody>
      </p:sp>
      <p:sp>
        <p:nvSpPr>
          <p:cNvPr id="7" name="Textfeld 6">
            <a:extLst>
              <a:ext uri="{FF2B5EF4-FFF2-40B4-BE49-F238E27FC236}">
                <a16:creationId xmlns:a16="http://schemas.microsoft.com/office/drawing/2014/main" id="{8BA96C95-30BD-441F-805B-994CFF850E28}"/>
              </a:ext>
            </a:extLst>
          </p:cNvPr>
          <p:cNvSpPr txBox="1"/>
          <p:nvPr/>
        </p:nvSpPr>
        <p:spPr bwMode="auto">
          <a:xfrm>
            <a:off x="8976320" y="6094740"/>
            <a:ext cx="3078087" cy="261610"/>
          </a:xfrm>
          <a:prstGeom prst="rect">
            <a:avLst/>
          </a:prstGeom>
          <a:noFill/>
        </p:spPr>
        <p:txBody>
          <a:bodyPr wrap="none" rtlCol="0">
            <a:spAutoFit/>
          </a:bodyPr>
          <a:lstStyle/>
          <a:p>
            <a:r>
              <a:rPr lang="de-DE" sz="1100" dirty="0"/>
              <a:t>Alle Bilder: Kichererbsen-Typen, LTZ Augustenberg</a:t>
            </a:r>
          </a:p>
        </p:txBody>
      </p:sp>
      <p:pic>
        <p:nvPicPr>
          <p:cNvPr id="2" name="Grafik 1">
            <a:extLst>
              <a:ext uri="{FF2B5EF4-FFF2-40B4-BE49-F238E27FC236}">
                <a16:creationId xmlns:a16="http://schemas.microsoft.com/office/drawing/2014/main" id="{3B87401A-F911-4E08-A760-86932E757E7A}"/>
              </a:ext>
            </a:extLst>
          </p:cNvPr>
          <p:cNvPicPr>
            <a:picLocks noChangeAspect="1"/>
          </p:cNvPicPr>
          <p:nvPr/>
        </p:nvPicPr>
        <p:blipFill rotWithShape="1">
          <a:blip r:embed="rId3"/>
          <a:srcRect l="12200" t="30051" r="61812" b="54200"/>
          <a:stretch/>
        </p:blipFill>
        <p:spPr>
          <a:xfrm>
            <a:off x="6751100" y="2193736"/>
            <a:ext cx="5034603" cy="1716342"/>
          </a:xfrm>
          <a:prstGeom prst="rect">
            <a:avLst/>
          </a:prstGeom>
        </p:spPr>
      </p:pic>
      <p:pic>
        <p:nvPicPr>
          <p:cNvPr id="8" name="Grafik 7">
            <a:extLst>
              <a:ext uri="{FF2B5EF4-FFF2-40B4-BE49-F238E27FC236}">
                <a16:creationId xmlns:a16="http://schemas.microsoft.com/office/drawing/2014/main" id="{95153841-AF54-44DF-843A-1857AAD0CD35}"/>
              </a:ext>
            </a:extLst>
          </p:cNvPr>
          <p:cNvPicPr>
            <a:picLocks noChangeAspect="1"/>
          </p:cNvPicPr>
          <p:nvPr/>
        </p:nvPicPr>
        <p:blipFill rotWithShape="1">
          <a:blip r:embed="rId3"/>
          <a:srcRect l="42913" t="29000" r="29919" b="54200"/>
          <a:stretch/>
        </p:blipFill>
        <p:spPr>
          <a:xfrm>
            <a:off x="839981" y="2132776"/>
            <a:ext cx="5346135" cy="1859525"/>
          </a:xfrm>
          <a:prstGeom prst="rect">
            <a:avLst/>
          </a:prstGeom>
        </p:spPr>
      </p:pic>
      <p:pic>
        <p:nvPicPr>
          <p:cNvPr id="9" name="Grafik 8">
            <a:extLst>
              <a:ext uri="{FF2B5EF4-FFF2-40B4-BE49-F238E27FC236}">
                <a16:creationId xmlns:a16="http://schemas.microsoft.com/office/drawing/2014/main" id="{C159F5E8-B712-4488-8C77-61E7463C4545}"/>
              </a:ext>
            </a:extLst>
          </p:cNvPr>
          <p:cNvPicPr>
            <a:picLocks noChangeAspect="1"/>
          </p:cNvPicPr>
          <p:nvPr/>
        </p:nvPicPr>
        <p:blipFill rotWithShape="1">
          <a:blip r:embed="rId3"/>
          <a:srcRect l="45275" t="58400" r="33125" b="17450"/>
          <a:stretch/>
        </p:blipFill>
        <p:spPr>
          <a:xfrm>
            <a:off x="838200" y="3992301"/>
            <a:ext cx="2956790" cy="1859525"/>
          </a:xfrm>
          <a:prstGeom prst="rect">
            <a:avLst/>
          </a:prstGeom>
        </p:spPr>
      </p:pic>
      <p:sp>
        <p:nvSpPr>
          <p:cNvPr id="3" name="Rechteck 2"/>
          <p:cNvSpPr/>
          <p:nvPr/>
        </p:nvSpPr>
        <p:spPr>
          <a:xfrm>
            <a:off x="3794990" y="4192251"/>
            <a:ext cx="1760418" cy="523220"/>
          </a:xfrm>
          <a:prstGeom prst="rect">
            <a:avLst/>
          </a:prstGeom>
        </p:spPr>
        <p:txBody>
          <a:bodyPr wrap="none">
            <a:spAutoFit/>
          </a:bodyPr>
          <a:lstStyle/>
          <a:p>
            <a:pPr>
              <a:defRPr/>
            </a:pPr>
            <a:r>
              <a:rPr lang="de-DE" sz="2800" dirty="0" err="1"/>
              <a:t>Gulabi</a:t>
            </a:r>
            <a:r>
              <a:rPr lang="de-DE" sz="2800" dirty="0"/>
              <a:t>-Typ</a:t>
            </a:r>
          </a:p>
        </p:txBody>
      </p:sp>
    </p:spTree>
    <p:extLst>
      <p:ext uri="{BB962C8B-B14F-4D97-AF65-F5344CB8AC3E}">
        <p14:creationId xmlns:p14="http://schemas.microsoft.com/office/powerpoint/2010/main" val="4992445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335360" y="365125"/>
            <a:ext cx="11593288" cy="918528"/>
          </a:xfrm>
        </p:spPr>
        <p:txBody>
          <a:bodyPr>
            <a:normAutofit/>
          </a:bodyPr>
          <a:lstStyle/>
          <a:p>
            <a:pPr>
              <a:defRPr/>
            </a:pPr>
            <a:r>
              <a:rPr lang="de-DE" dirty="0"/>
              <a:t>Steckbrief</a:t>
            </a:r>
            <a:endParaRPr dirty="0"/>
          </a:p>
        </p:txBody>
      </p:sp>
      <p:sp>
        <p:nvSpPr>
          <p:cNvPr id="5" name="Fußzeilenplatzhalter 3"/>
          <p:cNvSpPr>
            <a:spLocks noGrp="1"/>
          </p:cNvSpPr>
          <p:nvPr>
            <p:ph type="ftr" sz="quarter" idx="10"/>
          </p:nvPr>
        </p:nvSpPr>
        <p:spPr bwMode="auto"/>
        <p:txBody>
          <a:bodyPr/>
          <a:lstStyle/>
          <a:p>
            <a:pPr>
              <a:defRPr/>
            </a:pPr>
            <a:r>
              <a:rPr lang="de-DE"/>
              <a:t>Klimawandelanpassung - Kichererbsenanbau</a:t>
            </a:r>
            <a:endParaRPr lang="de-DE" dirty="0"/>
          </a:p>
        </p:txBody>
      </p:sp>
      <p:sp>
        <p:nvSpPr>
          <p:cNvPr id="8" name="Textfeld 7">
            <a:extLst>
              <a:ext uri="{FF2B5EF4-FFF2-40B4-BE49-F238E27FC236}">
                <a16:creationId xmlns:a16="http://schemas.microsoft.com/office/drawing/2014/main" id="{3FDC0B46-8574-4364-AA18-8CFE995B275E}"/>
              </a:ext>
            </a:extLst>
          </p:cNvPr>
          <p:cNvSpPr txBox="1"/>
          <p:nvPr/>
        </p:nvSpPr>
        <p:spPr>
          <a:xfrm>
            <a:off x="479376" y="1329644"/>
            <a:ext cx="10772878" cy="2677656"/>
          </a:xfrm>
          <a:prstGeom prst="rect">
            <a:avLst/>
          </a:prstGeom>
          <a:noFill/>
          <a:ln>
            <a:solidFill>
              <a:schemeClr val="accent1"/>
            </a:solidFill>
          </a:ln>
        </p:spPr>
        <p:txBody>
          <a:bodyPr wrap="square" rtlCol="0">
            <a:spAutoFit/>
          </a:bodyPr>
          <a:lstStyle/>
          <a:p>
            <a:r>
              <a:rPr lang="de-DE" sz="2400" b="1" dirty="0"/>
              <a:t>Standortansprüche: </a:t>
            </a:r>
          </a:p>
          <a:p>
            <a:endParaRPr lang="de-DE" sz="2400" dirty="0"/>
          </a:p>
          <a:p>
            <a:pPr marL="285750" indent="-285750">
              <a:buFont typeface="Arial" panose="020B0604020202020204" pitchFamily="34" charset="0"/>
              <a:buChar char="•"/>
            </a:pPr>
            <a:r>
              <a:rPr lang="de-DE" sz="2400" dirty="0"/>
              <a:t>Warmes, sonniges Klima</a:t>
            </a:r>
          </a:p>
          <a:p>
            <a:pPr marL="285750" indent="-285750">
              <a:buFont typeface="Arial" panose="020B0604020202020204" pitchFamily="34" charset="0"/>
              <a:buChar char="•"/>
            </a:pPr>
            <a:r>
              <a:rPr lang="de-DE" sz="2400" dirty="0"/>
              <a:t>Gute Niederschlagsverteilung während der Vegetationsperiode</a:t>
            </a:r>
          </a:p>
          <a:p>
            <a:pPr marL="285750" indent="-285750">
              <a:buFont typeface="Arial" panose="020B0604020202020204" pitchFamily="34" charset="0"/>
              <a:buChar char="•"/>
            </a:pPr>
            <a:r>
              <a:rPr lang="de-DE" sz="2400" dirty="0"/>
              <a:t>Wachsen auch auf kargen, trockenen Böden, wo andere Kulturen versagen</a:t>
            </a:r>
          </a:p>
          <a:p>
            <a:pPr marL="285750" indent="-285750">
              <a:buFont typeface="Arial" panose="020B0604020202020204" pitchFamily="34" charset="0"/>
              <a:buChar char="•"/>
            </a:pPr>
            <a:r>
              <a:rPr lang="de-DE" sz="2400" dirty="0"/>
              <a:t>Kalkreiche, sandige Lehmböden</a:t>
            </a:r>
          </a:p>
          <a:p>
            <a:pPr marL="285750" indent="-285750">
              <a:buFont typeface="Arial" panose="020B0604020202020204" pitchFamily="34" charset="0"/>
              <a:buChar char="•"/>
            </a:pPr>
            <a:r>
              <a:rPr lang="de-DE" sz="2400" dirty="0"/>
              <a:t>Nur in wenigen Lagen anbauwürdig</a:t>
            </a:r>
          </a:p>
        </p:txBody>
      </p:sp>
      <p:sp>
        <p:nvSpPr>
          <p:cNvPr id="9" name="Textfeld 8">
            <a:extLst>
              <a:ext uri="{FF2B5EF4-FFF2-40B4-BE49-F238E27FC236}">
                <a16:creationId xmlns:a16="http://schemas.microsoft.com/office/drawing/2014/main" id="{38F10700-90F0-48F8-9EAA-EA782CB75C5E}"/>
              </a:ext>
            </a:extLst>
          </p:cNvPr>
          <p:cNvSpPr txBox="1"/>
          <p:nvPr/>
        </p:nvSpPr>
        <p:spPr bwMode="auto">
          <a:xfrm>
            <a:off x="479376" y="4364389"/>
            <a:ext cx="6941324" cy="1200329"/>
          </a:xfrm>
          <a:prstGeom prst="rect">
            <a:avLst/>
          </a:prstGeom>
          <a:noFill/>
          <a:ln>
            <a:solidFill>
              <a:schemeClr val="accent1"/>
            </a:solidFill>
          </a:ln>
        </p:spPr>
        <p:txBody>
          <a:bodyPr wrap="none" rtlCol="0">
            <a:spAutoFit/>
          </a:bodyPr>
          <a:lstStyle/>
          <a:p>
            <a:r>
              <a:rPr lang="de-DE" sz="2400" b="1" dirty="0"/>
              <a:t>Sortenwahl: </a:t>
            </a:r>
          </a:p>
          <a:p>
            <a:endParaRPr lang="de-DE" sz="2400" dirty="0"/>
          </a:p>
          <a:p>
            <a:pPr marL="285750" indent="-285750">
              <a:buFont typeface="Arial" panose="020B0604020202020204" pitchFamily="34" charset="0"/>
              <a:buChar char="•"/>
            </a:pPr>
            <a:r>
              <a:rPr lang="de-DE" sz="2400" dirty="0"/>
              <a:t>Auf Ertrag, Standfestigkeit und Wuchshöhe achten*</a:t>
            </a:r>
          </a:p>
        </p:txBody>
      </p:sp>
      <p:sp>
        <p:nvSpPr>
          <p:cNvPr id="13" name="Inhaltsplatzhalter 4">
            <a:extLst>
              <a:ext uri="{FF2B5EF4-FFF2-40B4-BE49-F238E27FC236}">
                <a16:creationId xmlns:a16="http://schemas.microsoft.com/office/drawing/2014/main" id="{3D95733E-5CDF-452A-AE5C-1886287FB722}"/>
              </a:ext>
            </a:extLst>
          </p:cNvPr>
          <p:cNvSpPr txBox="1">
            <a:spLocks/>
          </p:cNvSpPr>
          <p:nvPr/>
        </p:nvSpPr>
        <p:spPr bwMode="auto">
          <a:xfrm>
            <a:off x="6899479" y="6058333"/>
            <a:ext cx="4996943" cy="365126"/>
          </a:xfrm>
          <a:prstGeom prst="rect">
            <a:avLst/>
          </a:prstGeom>
        </p:spPr>
        <p:txBody>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742950" lvl="1" indent="0">
              <a:spcAft>
                <a:spcPts val="600"/>
              </a:spcAft>
              <a:buFont typeface="Arial"/>
              <a:buNone/>
              <a:defRPr/>
            </a:pPr>
            <a:r>
              <a:rPr lang="de-DE" altLang="de-DE" sz="1100" dirty="0">
                <a:solidFill>
                  <a:schemeClr val="tx1">
                    <a:lumMod val="75000"/>
                    <a:lumOff val="25000"/>
                  </a:schemeClr>
                </a:solidFill>
                <a:cs typeface="Arial" panose="020B0604020202020204" pitchFamily="34" charset="0"/>
              </a:rPr>
              <a:t>Steckbrief Kichererbse, aus: Kichererbse- Anbau und Verwertung, LfL</a:t>
            </a:r>
          </a:p>
          <a:p>
            <a:pPr marL="0" indent="0">
              <a:lnSpc>
                <a:spcPct val="100000"/>
              </a:lnSpc>
              <a:buFont typeface="Arial"/>
              <a:buNone/>
              <a:defRPr/>
            </a:pPr>
            <a:endParaRPr lang="de-DE" sz="2400" dirty="0"/>
          </a:p>
          <a:p>
            <a:pPr marL="0" indent="0">
              <a:buFont typeface="Arial"/>
              <a:buNone/>
              <a:defRPr/>
            </a:pPr>
            <a:endParaRPr lang="de-DE" dirty="0"/>
          </a:p>
        </p:txBody>
      </p:sp>
      <p:sp>
        <p:nvSpPr>
          <p:cNvPr id="6" name="Textfeld 5">
            <a:extLst>
              <a:ext uri="{FF2B5EF4-FFF2-40B4-BE49-F238E27FC236}">
                <a16:creationId xmlns:a16="http://schemas.microsoft.com/office/drawing/2014/main" id="{EAF64520-625F-4D8C-BD9B-EBAC91E99D3F}"/>
              </a:ext>
            </a:extLst>
          </p:cNvPr>
          <p:cNvSpPr txBox="1"/>
          <p:nvPr/>
        </p:nvSpPr>
        <p:spPr>
          <a:xfrm>
            <a:off x="424073" y="5807906"/>
            <a:ext cx="7051930" cy="615553"/>
          </a:xfrm>
          <a:prstGeom prst="rect">
            <a:avLst/>
          </a:prstGeom>
          <a:noFill/>
        </p:spPr>
        <p:txBody>
          <a:bodyPr wrap="none" rtlCol="0">
            <a:spAutoFit/>
          </a:bodyPr>
          <a:lstStyle/>
          <a:p>
            <a:r>
              <a:rPr lang="de-DE" dirty="0"/>
              <a:t>*</a:t>
            </a:r>
            <a:r>
              <a:rPr lang="de-DE" sz="1600" dirty="0"/>
              <a:t>Die Angaben zur Sortenwahl sind für die Sorten auf deutsch nicht vorhanden und</a:t>
            </a:r>
            <a:br>
              <a:rPr lang="de-DE" sz="1600" dirty="0"/>
            </a:br>
            <a:r>
              <a:rPr lang="de-DE" sz="1600" dirty="0"/>
              <a:t> auf französisch nur für die französischen Sorten! </a:t>
            </a:r>
          </a:p>
        </p:txBody>
      </p:sp>
    </p:spTree>
    <p:extLst>
      <p:ext uri="{BB962C8B-B14F-4D97-AF65-F5344CB8AC3E}">
        <p14:creationId xmlns:p14="http://schemas.microsoft.com/office/powerpoint/2010/main" val="3732303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335360" y="365125"/>
            <a:ext cx="11593288" cy="918528"/>
          </a:xfrm>
        </p:spPr>
        <p:txBody>
          <a:bodyPr>
            <a:normAutofit/>
          </a:bodyPr>
          <a:lstStyle/>
          <a:p>
            <a:pPr>
              <a:defRPr/>
            </a:pPr>
            <a:r>
              <a:rPr lang="de-DE" dirty="0"/>
              <a:t>Sorten</a:t>
            </a:r>
            <a:endParaRPr dirty="0"/>
          </a:p>
        </p:txBody>
      </p:sp>
      <p:sp>
        <p:nvSpPr>
          <p:cNvPr id="5" name="Fußzeilenplatzhalter 3"/>
          <p:cNvSpPr>
            <a:spLocks noGrp="1"/>
          </p:cNvSpPr>
          <p:nvPr>
            <p:ph type="ftr" sz="quarter" idx="10"/>
          </p:nvPr>
        </p:nvSpPr>
        <p:spPr bwMode="auto"/>
        <p:txBody>
          <a:bodyPr/>
          <a:lstStyle/>
          <a:p>
            <a:pPr>
              <a:defRPr/>
            </a:pPr>
            <a:r>
              <a:rPr lang="de-DE"/>
              <a:t>Klimawandelanpassung - Kichererbsenanbau</a:t>
            </a:r>
            <a:endParaRPr lang="de-DE" dirty="0"/>
          </a:p>
        </p:txBody>
      </p:sp>
      <p:sp>
        <p:nvSpPr>
          <p:cNvPr id="6" name="Inhaltsplatzhalter 4"/>
          <p:cNvSpPr>
            <a:spLocks noGrp="1"/>
          </p:cNvSpPr>
          <p:nvPr>
            <p:ph idx="1"/>
          </p:nvPr>
        </p:nvSpPr>
        <p:spPr bwMode="auto"/>
        <p:txBody>
          <a:bodyPr/>
          <a:lstStyle/>
          <a:p>
            <a:pPr marL="1085850" lvl="1" indent="-342900">
              <a:spcAft>
                <a:spcPts val="600"/>
              </a:spcAft>
              <a:buFont typeface="Arial" panose="020B0604020202020204" pitchFamily="34" charset="0"/>
              <a:buChar char="•"/>
              <a:defRPr/>
            </a:pPr>
            <a:r>
              <a:rPr lang="en-GB" altLang="de-DE" sz="2800" dirty="0" err="1">
                <a:solidFill>
                  <a:schemeClr val="tx1">
                    <a:lumMod val="75000"/>
                    <a:lumOff val="25000"/>
                  </a:schemeClr>
                </a:solidFill>
                <a:cs typeface="Arial" panose="020B0604020202020204" pitchFamily="34" charset="0"/>
              </a:rPr>
              <a:t>Derzeit</a:t>
            </a:r>
            <a:r>
              <a:rPr lang="en-GB" altLang="de-DE" sz="2800" dirty="0">
                <a:solidFill>
                  <a:schemeClr val="tx1">
                    <a:lumMod val="75000"/>
                    <a:lumOff val="25000"/>
                  </a:schemeClr>
                </a:solidFill>
                <a:cs typeface="Arial" panose="020B0604020202020204" pitchFamily="34" charset="0"/>
              </a:rPr>
              <a:t> in Deutschland </a:t>
            </a:r>
            <a:r>
              <a:rPr lang="en-GB" altLang="de-DE" sz="2800" dirty="0" err="1">
                <a:solidFill>
                  <a:schemeClr val="tx1">
                    <a:lumMod val="75000"/>
                    <a:lumOff val="25000"/>
                  </a:schemeClr>
                </a:solidFill>
                <a:cs typeface="Arial" panose="020B0604020202020204" pitchFamily="34" charset="0"/>
              </a:rPr>
              <a:t>noch</a:t>
            </a:r>
            <a:r>
              <a:rPr lang="en-GB" altLang="de-DE" sz="2800" dirty="0">
                <a:solidFill>
                  <a:schemeClr val="tx1">
                    <a:lumMod val="75000"/>
                    <a:lumOff val="25000"/>
                  </a:schemeClr>
                </a:solidFill>
                <a:cs typeface="Arial" panose="020B0604020202020204" pitchFamily="34" charset="0"/>
              </a:rPr>
              <a:t> </a:t>
            </a:r>
            <a:r>
              <a:rPr lang="en-GB" altLang="de-DE" sz="2800" dirty="0" err="1">
                <a:solidFill>
                  <a:schemeClr val="tx1">
                    <a:lumMod val="75000"/>
                    <a:lumOff val="25000"/>
                  </a:schemeClr>
                </a:solidFill>
                <a:cs typeface="Arial" panose="020B0604020202020204" pitchFamily="34" charset="0"/>
              </a:rPr>
              <a:t>keine</a:t>
            </a:r>
            <a:r>
              <a:rPr lang="en-GB" altLang="de-DE" sz="2800" dirty="0">
                <a:solidFill>
                  <a:schemeClr val="tx1">
                    <a:lumMod val="75000"/>
                    <a:lumOff val="25000"/>
                  </a:schemeClr>
                </a:solidFill>
                <a:cs typeface="Arial" panose="020B0604020202020204" pitchFamily="34" charset="0"/>
              </a:rPr>
              <a:t> </a:t>
            </a:r>
            <a:r>
              <a:rPr lang="en-GB" altLang="de-DE" sz="2800" dirty="0" err="1">
                <a:solidFill>
                  <a:schemeClr val="tx1">
                    <a:lumMod val="75000"/>
                    <a:lumOff val="25000"/>
                  </a:schemeClr>
                </a:solidFill>
                <a:cs typeface="Arial" panose="020B0604020202020204" pitchFamily="34" charset="0"/>
              </a:rPr>
              <a:t>Sorten</a:t>
            </a:r>
            <a:r>
              <a:rPr lang="en-GB" altLang="de-DE" sz="2800" dirty="0">
                <a:solidFill>
                  <a:schemeClr val="tx1">
                    <a:lumMod val="75000"/>
                    <a:lumOff val="25000"/>
                  </a:schemeClr>
                </a:solidFill>
                <a:cs typeface="Arial" panose="020B0604020202020204" pitchFamily="34" charset="0"/>
              </a:rPr>
              <a:t> </a:t>
            </a:r>
            <a:r>
              <a:rPr lang="en-GB" altLang="de-DE" sz="2800" dirty="0" err="1">
                <a:solidFill>
                  <a:schemeClr val="tx1">
                    <a:lumMod val="75000"/>
                    <a:lumOff val="25000"/>
                  </a:schemeClr>
                </a:solidFill>
                <a:cs typeface="Arial" panose="020B0604020202020204" pitchFamily="34" charset="0"/>
              </a:rPr>
              <a:t>zugelassen</a:t>
            </a:r>
            <a:r>
              <a:rPr lang="en-GB" altLang="de-DE" sz="2800" dirty="0">
                <a:solidFill>
                  <a:schemeClr val="tx1">
                    <a:lumMod val="75000"/>
                    <a:lumOff val="25000"/>
                  </a:schemeClr>
                </a:solidFill>
                <a:cs typeface="Arial" panose="020B0604020202020204" pitchFamily="34" charset="0"/>
              </a:rPr>
              <a:t> -&gt; </a:t>
            </a:r>
            <a:r>
              <a:rPr lang="en-GB" altLang="de-DE" sz="2800" dirty="0" err="1">
                <a:solidFill>
                  <a:schemeClr val="tx1">
                    <a:lumMod val="75000"/>
                    <a:lumOff val="25000"/>
                  </a:schemeClr>
                </a:solidFill>
                <a:cs typeface="Arial" panose="020B0604020202020204" pitchFamily="34" charset="0"/>
              </a:rPr>
              <a:t>Saatgutbezug</a:t>
            </a:r>
            <a:r>
              <a:rPr lang="en-GB" altLang="de-DE" sz="2800" dirty="0">
                <a:solidFill>
                  <a:schemeClr val="tx1">
                    <a:lumMod val="75000"/>
                    <a:lumOff val="25000"/>
                  </a:schemeClr>
                </a:solidFill>
                <a:cs typeface="Arial" panose="020B0604020202020204" pitchFamily="34" charset="0"/>
              </a:rPr>
              <a:t> </a:t>
            </a:r>
            <a:r>
              <a:rPr lang="en-GB" altLang="de-DE" sz="2800" dirty="0" err="1">
                <a:solidFill>
                  <a:schemeClr val="tx1">
                    <a:lumMod val="75000"/>
                    <a:lumOff val="25000"/>
                  </a:schemeClr>
                </a:solidFill>
                <a:cs typeface="Arial" panose="020B0604020202020204" pitchFamily="34" charset="0"/>
              </a:rPr>
              <a:t>z.B</a:t>
            </a:r>
            <a:r>
              <a:rPr lang="en-GB" altLang="de-DE" sz="2800" dirty="0">
                <a:solidFill>
                  <a:schemeClr val="tx1">
                    <a:lumMod val="75000"/>
                    <a:lumOff val="25000"/>
                  </a:schemeClr>
                </a:solidFill>
                <a:cs typeface="Arial" panose="020B0604020202020204" pitchFamily="34" charset="0"/>
              </a:rPr>
              <a:t>. </a:t>
            </a:r>
            <a:r>
              <a:rPr lang="en-GB" altLang="de-DE" sz="2800" dirty="0" err="1">
                <a:solidFill>
                  <a:schemeClr val="tx1">
                    <a:lumMod val="75000"/>
                    <a:lumOff val="25000"/>
                  </a:schemeClr>
                </a:solidFill>
                <a:cs typeface="Arial" panose="020B0604020202020204" pitchFamily="34" charset="0"/>
              </a:rPr>
              <a:t>aus</a:t>
            </a:r>
            <a:r>
              <a:rPr lang="en-GB" altLang="de-DE" sz="2800" dirty="0">
                <a:solidFill>
                  <a:schemeClr val="tx1">
                    <a:lumMod val="75000"/>
                    <a:lumOff val="25000"/>
                  </a:schemeClr>
                </a:solidFill>
                <a:cs typeface="Arial" panose="020B0604020202020204" pitchFamily="34" charset="0"/>
              </a:rPr>
              <a:t> </a:t>
            </a:r>
            <a:r>
              <a:rPr lang="en-GB" altLang="de-DE" sz="2800" dirty="0" err="1">
                <a:solidFill>
                  <a:schemeClr val="tx1">
                    <a:lumMod val="75000"/>
                    <a:lumOff val="25000"/>
                  </a:schemeClr>
                </a:solidFill>
                <a:cs typeface="Arial" panose="020B0604020202020204" pitchFamily="34" charset="0"/>
              </a:rPr>
              <a:t>Frankreich</a:t>
            </a:r>
            <a:r>
              <a:rPr lang="en-GB" altLang="de-DE" sz="2800" dirty="0">
                <a:solidFill>
                  <a:schemeClr val="tx1">
                    <a:lumMod val="75000"/>
                    <a:lumOff val="25000"/>
                  </a:schemeClr>
                </a:solidFill>
                <a:cs typeface="Arial" panose="020B0604020202020204" pitchFamily="34" charset="0"/>
              </a:rPr>
              <a:t>, </a:t>
            </a:r>
            <a:r>
              <a:rPr lang="en-GB" altLang="de-DE" sz="2800" dirty="0" err="1">
                <a:solidFill>
                  <a:schemeClr val="tx1">
                    <a:lumMod val="75000"/>
                    <a:lumOff val="25000"/>
                  </a:schemeClr>
                </a:solidFill>
                <a:cs typeface="Arial" panose="020B0604020202020204" pitchFamily="34" charset="0"/>
              </a:rPr>
              <a:t>Italien</a:t>
            </a:r>
            <a:r>
              <a:rPr lang="en-GB" altLang="de-DE" sz="2800" dirty="0">
                <a:solidFill>
                  <a:schemeClr val="tx1">
                    <a:lumMod val="75000"/>
                    <a:lumOff val="25000"/>
                  </a:schemeClr>
                </a:solidFill>
                <a:cs typeface="Arial" panose="020B0604020202020204" pitchFamily="34" charset="0"/>
              </a:rPr>
              <a:t>, </a:t>
            </a:r>
            <a:r>
              <a:rPr lang="en-GB" altLang="de-DE" sz="2800" dirty="0" err="1">
                <a:solidFill>
                  <a:schemeClr val="tx1">
                    <a:lumMod val="75000"/>
                    <a:lumOff val="25000"/>
                  </a:schemeClr>
                </a:solidFill>
                <a:cs typeface="Arial" panose="020B0604020202020204" pitchFamily="34" charset="0"/>
              </a:rPr>
              <a:t>Kanada</a:t>
            </a:r>
            <a:endParaRPr lang="en-GB" altLang="de-DE" sz="2800" dirty="0">
              <a:solidFill>
                <a:schemeClr val="tx1">
                  <a:lumMod val="75000"/>
                  <a:lumOff val="25000"/>
                </a:schemeClr>
              </a:solidFill>
              <a:cs typeface="Arial" panose="020B0604020202020204" pitchFamily="34" charset="0"/>
            </a:endParaRPr>
          </a:p>
          <a:p>
            <a:pPr marL="1085850" lvl="1" indent="-342900">
              <a:spcAft>
                <a:spcPts val="600"/>
              </a:spcAft>
              <a:buFont typeface="Arial" panose="020B0604020202020204" pitchFamily="34" charset="0"/>
              <a:buChar char="•"/>
              <a:defRPr/>
            </a:pPr>
            <a:r>
              <a:rPr lang="en-GB" altLang="de-DE" sz="2800" dirty="0" err="1">
                <a:solidFill>
                  <a:schemeClr val="tx1">
                    <a:lumMod val="75000"/>
                    <a:lumOff val="25000"/>
                  </a:schemeClr>
                </a:solidFill>
                <a:cs typeface="Arial" panose="020B0604020202020204" pitchFamily="34" charset="0"/>
              </a:rPr>
              <a:t>Saatgutversuche</a:t>
            </a:r>
            <a:r>
              <a:rPr lang="en-GB" altLang="de-DE" sz="2800" dirty="0">
                <a:solidFill>
                  <a:schemeClr val="tx1">
                    <a:lumMod val="75000"/>
                    <a:lumOff val="25000"/>
                  </a:schemeClr>
                </a:solidFill>
                <a:cs typeface="Arial" panose="020B0604020202020204" pitchFamily="34" charset="0"/>
              </a:rPr>
              <a:t> 2020 und 2021 </a:t>
            </a:r>
            <a:r>
              <a:rPr lang="en-GB" altLang="de-DE" sz="2800" dirty="0" err="1">
                <a:solidFill>
                  <a:schemeClr val="tx1">
                    <a:lumMod val="75000"/>
                    <a:lumOff val="25000"/>
                  </a:schemeClr>
                </a:solidFill>
                <a:cs typeface="Arial" panose="020B0604020202020204" pitchFamily="34" charset="0"/>
              </a:rPr>
              <a:t>durch</a:t>
            </a:r>
            <a:r>
              <a:rPr lang="en-GB" altLang="de-DE" sz="2800" dirty="0">
                <a:solidFill>
                  <a:schemeClr val="tx1">
                    <a:lumMod val="75000"/>
                    <a:lumOff val="25000"/>
                  </a:schemeClr>
                </a:solidFill>
                <a:cs typeface="Arial" panose="020B0604020202020204" pitchFamily="34" charset="0"/>
              </a:rPr>
              <a:t> LTZ Augustenberg an den </a:t>
            </a:r>
            <a:r>
              <a:rPr lang="en-GB" altLang="de-DE" sz="2800" dirty="0" err="1">
                <a:solidFill>
                  <a:schemeClr val="tx1">
                    <a:lumMod val="75000"/>
                    <a:lumOff val="25000"/>
                  </a:schemeClr>
                </a:solidFill>
                <a:cs typeface="Arial" panose="020B0604020202020204" pitchFamily="34" charset="0"/>
              </a:rPr>
              <a:t>Standorten</a:t>
            </a:r>
            <a:r>
              <a:rPr lang="en-GB" altLang="de-DE" sz="2800" dirty="0">
                <a:solidFill>
                  <a:schemeClr val="tx1">
                    <a:lumMod val="75000"/>
                    <a:lumOff val="25000"/>
                  </a:schemeClr>
                </a:solidFill>
                <a:cs typeface="Arial" panose="020B0604020202020204" pitchFamily="34" charset="0"/>
              </a:rPr>
              <a:t> </a:t>
            </a:r>
            <a:r>
              <a:rPr lang="en-GB" altLang="de-DE" sz="2800" dirty="0" err="1">
                <a:solidFill>
                  <a:schemeClr val="tx1">
                    <a:lumMod val="75000"/>
                    <a:lumOff val="25000"/>
                  </a:schemeClr>
                </a:solidFill>
                <a:cs typeface="Arial" panose="020B0604020202020204" pitchFamily="34" charset="0"/>
              </a:rPr>
              <a:t>Forchheim</a:t>
            </a:r>
            <a:r>
              <a:rPr lang="en-GB" altLang="de-DE" sz="2800" dirty="0">
                <a:solidFill>
                  <a:schemeClr val="tx1">
                    <a:lumMod val="75000"/>
                    <a:lumOff val="25000"/>
                  </a:schemeClr>
                </a:solidFill>
                <a:cs typeface="Arial" panose="020B0604020202020204" pitchFamily="34" charset="0"/>
              </a:rPr>
              <a:t> und </a:t>
            </a:r>
            <a:r>
              <a:rPr lang="en-GB" altLang="de-DE" sz="2800" dirty="0" err="1">
                <a:solidFill>
                  <a:schemeClr val="tx1">
                    <a:lumMod val="75000"/>
                    <a:lumOff val="25000"/>
                  </a:schemeClr>
                </a:solidFill>
                <a:cs typeface="Arial" panose="020B0604020202020204" pitchFamily="34" charset="0"/>
              </a:rPr>
              <a:t>Rheinstetten</a:t>
            </a:r>
            <a:endParaRPr lang="en-GB" altLang="de-DE" sz="2800" dirty="0">
              <a:solidFill>
                <a:schemeClr val="tx1">
                  <a:lumMod val="75000"/>
                  <a:lumOff val="25000"/>
                </a:schemeClr>
              </a:solidFill>
              <a:cs typeface="Arial" panose="020B0604020202020204" pitchFamily="34" charset="0"/>
            </a:endParaRPr>
          </a:p>
          <a:p>
            <a:pPr marL="1085850" lvl="1" indent="-342900">
              <a:spcAft>
                <a:spcPts val="600"/>
              </a:spcAft>
              <a:buFont typeface="Arial" panose="020B0604020202020204" pitchFamily="34" charset="0"/>
              <a:buChar char="•"/>
              <a:defRPr/>
            </a:pPr>
            <a:r>
              <a:rPr lang="en-GB" altLang="de-DE" sz="2800" dirty="0" err="1">
                <a:solidFill>
                  <a:schemeClr val="tx1">
                    <a:lumMod val="75000"/>
                    <a:lumOff val="25000"/>
                  </a:schemeClr>
                </a:solidFill>
                <a:cs typeface="Arial" panose="020B0604020202020204" pitchFamily="34" charset="0"/>
              </a:rPr>
              <a:t>Liste</a:t>
            </a:r>
            <a:r>
              <a:rPr lang="en-GB" altLang="de-DE" sz="2800" dirty="0">
                <a:solidFill>
                  <a:schemeClr val="tx1">
                    <a:lumMod val="75000"/>
                    <a:lumOff val="25000"/>
                  </a:schemeClr>
                </a:solidFill>
                <a:cs typeface="Arial" panose="020B0604020202020204" pitchFamily="34" charset="0"/>
              </a:rPr>
              <a:t> </a:t>
            </a:r>
            <a:r>
              <a:rPr lang="en-GB" altLang="de-DE" sz="2800" dirty="0" err="1">
                <a:solidFill>
                  <a:schemeClr val="tx1">
                    <a:lumMod val="75000"/>
                    <a:lumOff val="25000"/>
                  </a:schemeClr>
                </a:solidFill>
                <a:cs typeface="Arial" panose="020B0604020202020204" pitchFamily="34" charset="0"/>
              </a:rPr>
              <a:t>mit</a:t>
            </a:r>
            <a:r>
              <a:rPr lang="en-GB" altLang="de-DE" sz="2800" dirty="0">
                <a:solidFill>
                  <a:schemeClr val="tx1">
                    <a:lumMod val="75000"/>
                    <a:lumOff val="25000"/>
                  </a:schemeClr>
                </a:solidFill>
                <a:cs typeface="Arial" panose="020B0604020202020204" pitchFamily="34" charset="0"/>
              </a:rPr>
              <a:t> </a:t>
            </a:r>
            <a:r>
              <a:rPr lang="en-GB" altLang="de-DE" sz="2800" dirty="0" err="1">
                <a:solidFill>
                  <a:schemeClr val="tx1">
                    <a:lumMod val="75000"/>
                    <a:lumOff val="25000"/>
                  </a:schemeClr>
                </a:solidFill>
                <a:cs typeface="Arial" panose="020B0604020202020204" pitchFamily="34" charset="0"/>
              </a:rPr>
              <a:t>Saatgutquellen</a:t>
            </a:r>
            <a:r>
              <a:rPr lang="en-GB" altLang="de-DE" sz="2800" dirty="0">
                <a:solidFill>
                  <a:schemeClr val="tx1">
                    <a:lumMod val="75000"/>
                    <a:lumOff val="25000"/>
                  </a:schemeClr>
                </a:solidFill>
                <a:cs typeface="Arial" panose="020B0604020202020204" pitchFamily="34" charset="0"/>
              </a:rPr>
              <a:t> </a:t>
            </a:r>
            <a:r>
              <a:rPr lang="en-GB" altLang="de-DE" sz="2800" dirty="0">
                <a:solidFill>
                  <a:schemeClr val="tx1">
                    <a:lumMod val="75000"/>
                    <a:lumOff val="25000"/>
                  </a:schemeClr>
                </a:solidFill>
                <a:cs typeface="Arial" panose="020B0604020202020204" pitchFamily="34" charset="0"/>
                <a:hlinkClick r:id="rId3"/>
              </a:rPr>
              <a:t>https://ltz.landwirtschaft-bw.de/pb/site/pbs-bw-mlr/get/documents_E513446668/MLR.LEL/PB5Documents/ltz_ka/Kulturpflanzen/Ackerbau/</a:t>
            </a:r>
            <a:r>
              <a:rPr lang="en-GB" altLang="de-DE" sz="2800" dirty="0" err="1">
                <a:solidFill>
                  <a:schemeClr val="tx1">
                    <a:lumMod val="75000"/>
                    <a:lumOff val="25000"/>
                  </a:schemeClr>
                </a:solidFill>
                <a:cs typeface="Arial" panose="020B0604020202020204" pitchFamily="34" charset="0"/>
                <a:hlinkClick r:id="rId3"/>
              </a:rPr>
              <a:t>Körnerleguminosen</a:t>
            </a:r>
            <a:r>
              <a:rPr lang="en-GB" altLang="de-DE" sz="2800" dirty="0">
                <a:solidFill>
                  <a:schemeClr val="tx1">
                    <a:lumMod val="75000"/>
                    <a:lumOff val="25000"/>
                  </a:schemeClr>
                </a:solidFill>
                <a:cs typeface="Arial" panose="020B0604020202020204" pitchFamily="34" charset="0"/>
                <a:hlinkClick r:id="rId3"/>
              </a:rPr>
              <a:t>/Kichererbse/Kichererbsen_Bezugsquellen_Saatgut.pdf</a:t>
            </a:r>
            <a:r>
              <a:rPr lang="en-GB" altLang="de-DE" sz="2800" dirty="0">
                <a:solidFill>
                  <a:schemeClr val="tx1">
                    <a:lumMod val="75000"/>
                    <a:lumOff val="25000"/>
                  </a:schemeClr>
                </a:solidFill>
                <a:cs typeface="Arial" panose="020B0604020202020204" pitchFamily="34" charset="0"/>
              </a:rPr>
              <a:t> </a:t>
            </a:r>
          </a:p>
          <a:p>
            <a:pPr marL="0" indent="0">
              <a:lnSpc>
                <a:spcPct val="100000"/>
              </a:lnSpc>
              <a:buNone/>
              <a:defRPr/>
            </a:pPr>
            <a:endParaRPr sz="2400" dirty="0"/>
          </a:p>
          <a:p>
            <a:pPr>
              <a:defRPr/>
            </a:pPr>
            <a:endParaRPr lang="de-DE" dirty="0"/>
          </a:p>
        </p:txBody>
      </p:sp>
    </p:spTree>
    <p:extLst>
      <p:ext uri="{BB962C8B-B14F-4D97-AF65-F5344CB8AC3E}">
        <p14:creationId xmlns:p14="http://schemas.microsoft.com/office/powerpoint/2010/main" val="7894207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335360" y="365125"/>
            <a:ext cx="11593288" cy="918528"/>
          </a:xfrm>
        </p:spPr>
        <p:txBody>
          <a:bodyPr>
            <a:noAutofit/>
          </a:bodyPr>
          <a:lstStyle/>
          <a:p>
            <a:pPr>
              <a:defRPr/>
            </a:pPr>
            <a:r>
              <a:rPr lang="de-DE" dirty="0"/>
              <a:t>Sortenversuche – </a:t>
            </a:r>
            <a:br>
              <a:rPr lang="de-DE" dirty="0"/>
            </a:br>
            <a:r>
              <a:rPr lang="de-DE" dirty="0"/>
              <a:t>Keimfähigkeit</a:t>
            </a:r>
            <a:endParaRPr dirty="0"/>
          </a:p>
        </p:txBody>
      </p:sp>
      <p:sp>
        <p:nvSpPr>
          <p:cNvPr id="5" name="Fußzeilenplatzhalter 3"/>
          <p:cNvSpPr>
            <a:spLocks noGrp="1"/>
          </p:cNvSpPr>
          <p:nvPr>
            <p:ph type="ftr" sz="quarter" idx="10"/>
          </p:nvPr>
        </p:nvSpPr>
        <p:spPr bwMode="auto"/>
        <p:txBody>
          <a:bodyPr/>
          <a:lstStyle/>
          <a:p>
            <a:pPr>
              <a:defRPr/>
            </a:pPr>
            <a:r>
              <a:rPr lang="de-DE"/>
              <a:t>Klimawandelanpassung - Kichererbsenanbau</a:t>
            </a:r>
            <a:endParaRPr lang="de-DE" dirty="0"/>
          </a:p>
        </p:txBody>
      </p:sp>
      <p:sp>
        <p:nvSpPr>
          <p:cNvPr id="6" name="Inhaltsplatzhalter 4"/>
          <p:cNvSpPr>
            <a:spLocks noGrp="1"/>
          </p:cNvSpPr>
          <p:nvPr>
            <p:ph idx="1"/>
          </p:nvPr>
        </p:nvSpPr>
        <p:spPr bwMode="auto"/>
        <p:txBody>
          <a:bodyPr/>
          <a:lstStyle/>
          <a:p>
            <a:pPr marL="1085850" lvl="1" indent="-342900">
              <a:spcAft>
                <a:spcPts val="600"/>
              </a:spcAft>
              <a:buFont typeface="Courier New" panose="02070309020205020404" pitchFamily="49" charset="0"/>
              <a:buChar char="o"/>
              <a:defRPr/>
            </a:pPr>
            <a:endParaRPr lang="en-GB" altLang="de-DE" dirty="0">
              <a:solidFill>
                <a:schemeClr val="tx1">
                  <a:lumMod val="75000"/>
                  <a:lumOff val="25000"/>
                </a:schemeClr>
              </a:solidFill>
              <a:latin typeface="Arial" panose="020B0604020202020204" pitchFamily="34" charset="0"/>
              <a:cs typeface="Arial" panose="020B0604020202020204" pitchFamily="34" charset="0"/>
            </a:endParaRPr>
          </a:p>
          <a:p>
            <a:pPr marL="0" indent="0">
              <a:lnSpc>
                <a:spcPct val="100000"/>
              </a:lnSpc>
              <a:buNone/>
              <a:defRPr/>
            </a:pPr>
            <a:endParaRPr sz="2400" dirty="0"/>
          </a:p>
          <a:p>
            <a:pPr>
              <a:defRPr/>
            </a:pPr>
            <a:endParaRPr lang="de-DE" dirty="0"/>
          </a:p>
        </p:txBody>
      </p:sp>
      <p:sp>
        <p:nvSpPr>
          <p:cNvPr id="7" name="Textfeld 6">
            <a:extLst>
              <a:ext uri="{FF2B5EF4-FFF2-40B4-BE49-F238E27FC236}">
                <a16:creationId xmlns:a16="http://schemas.microsoft.com/office/drawing/2014/main" id="{9DC21717-3303-4714-9700-5BDFB6CF2556}"/>
              </a:ext>
            </a:extLst>
          </p:cNvPr>
          <p:cNvSpPr txBox="1"/>
          <p:nvPr/>
        </p:nvSpPr>
        <p:spPr bwMode="auto">
          <a:xfrm>
            <a:off x="324837" y="6094740"/>
            <a:ext cx="2707793" cy="261610"/>
          </a:xfrm>
          <a:prstGeom prst="rect">
            <a:avLst/>
          </a:prstGeom>
          <a:noFill/>
        </p:spPr>
        <p:txBody>
          <a:bodyPr wrap="none" rtlCol="0">
            <a:spAutoFit/>
          </a:bodyPr>
          <a:lstStyle/>
          <a:p>
            <a:r>
              <a:rPr lang="de-DE" sz="1100" dirty="0"/>
              <a:t>Ergebnisse Keimfähigkeit, LTZ Augustenberg</a:t>
            </a:r>
          </a:p>
        </p:txBody>
      </p:sp>
      <p:pic>
        <p:nvPicPr>
          <p:cNvPr id="2" name="Grafik 1">
            <a:extLst>
              <a:ext uri="{FF2B5EF4-FFF2-40B4-BE49-F238E27FC236}">
                <a16:creationId xmlns:a16="http://schemas.microsoft.com/office/drawing/2014/main" id="{0DB9A170-433D-4768-8BFB-F4AEAA33B349}"/>
              </a:ext>
            </a:extLst>
          </p:cNvPr>
          <p:cNvPicPr>
            <a:picLocks noChangeAspect="1"/>
          </p:cNvPicPr>
          <p:nvPr/>
        </p:nvPicPr>
        <p:blipFill rotWithShape="1">
          <a:blip r:embed="rId3"/>
          <a:srcRect l="35825" t="11151" r="26375" b="13758"/>
          <a:stretch/>
        </p:blipFill>
        <p:spPr>
          <a:xfrm>
            <a:off x="4533394" y="431511"/>
            <a:ext cx="5302161" cy="5924839"/>
          </a:xfrm>
          <a:prstGeom prst="rect">
            <a:avLst/>
          </a:prstGeom>
        </p:spPr>
      </p:pic>
    </p:spTree>
    <p:extLst>
      <p:ext uri="{BB962C8B-B14F-4D97-AF65-F5344CB8AC3E}">
        <p14:creationId xmlns:p14="http://schemas.microsoft.com/office/powerpoint/2010/main" val="18904321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335360" y="365125"/>
            <a:ext cx="11593288" cy="918528"/>
          </a:xfrm>
        </p:spPr>
        <p:txBody>
          <a:bodyPr>
            <a:normAutofit fontScale="90000"/>
          </a:bodyPr>
          <a:lstStyle/>
          <a:p>
            <a:pPr>
              <a:defRPr/>
            </a:pPr>
            <a:r>
              <a:rPr lang="de-DE" sz="4000" dirty="0"/>
              <a:t>Sorten-</a:t>
            </a:r>
            <a:br>
              <a:rPr lang="de-DE" sz="4000" dirty="0"/>
            </a:br>
            <a:r>
              <a:rPr lang="de-DE" sz="4000" dirty="0"/>
              <a:t>versuche</a:t>
            </a:r>
            <a:r>
              <a:rPr lang="de-DE" dirty="0"/>
              <a:t> </a:t>
            </a:r>
            <a:br>
              <a:rPr lang="de-DE" dirty="0"/>
            </a:br>
            <a:endParaRPr dirty="0"/>
          </a:p>
        </p:txBody>
      </p:sp>
      <p:sp>
        <p:nvSpPr>
          <p:cNvPr id="5" name="Fußzeilenplatzhalter 3"/>
          <p:cNvSpPr>
            <a:spLocks noGrp="1"/>
          </p:cNvSpPr>
          <p:nvPr>
            <p:ph type="ftr" sz="quarter" idx="10"/>
          </p:nvPr>
        </p:nvSpPr>
        <p:spPr bwMode="auto"/>
        <p:txBody>
          <a:bodyPr/>
          <a:lstStyle/>
          <a:p>
            <a:pPr>
              <a:defRPr/>
            </a:pPr>
            <a:r>
              <a:rPr lang="de-DE"/>
              <a:t>Klimawandelanpassung - Kichererbsenanbau</a:t>
            </a:r>
            <a:endParaRPr lang="de-DE" dirty="0"/>
          </a:p>
        </p:txBody>
      </p:sp>
      <p:sp>
        <p:nvSpPr>
          <p:cNvPr id="6" name="Inhaltsplatzhalter 4"/>
          <p:cNvSpPr>
            <a:spLocks noGrp="1"/>
          </p:cNvSpPr>
          <p:nvPr>
            <p:ph idx="1"/>
          </p:nvPr>
        </p:nvSpPr>
        <p:spPr bwMode="auto">
          <a:xfrm>
            <a:off x="838200" y="1427156"/>
            <a:ext cx="10515600" cy="4713923"/>
          </a:xfrm>
        </p:spPr>
        <p:txBody>
          <a:bodyPr/>
          <a:lstStyle/>
          <a:p>
            <a:pPr marL="1085850" lvl="1" indent="-342900">
              <a:spcAft>
                <a:spcPts val="600"/>
              </a:spcAft>
              <a:buFont typeface="Courier New" panose="02070309020205020404" pitchFamily="49" charset="0"/>
              <a:buChar char="o"/>
              <a:defRPr/>
            </a:pPr>
            <a:endParaRPr lang="en-GB" altLang="de-DE" dirty="0">
              <a:solidFill>
                <a:schemeClr val="tx1">
                  <a:lumMod val="75000"/>
                  <a:lumOff val="25000"/>
                </a:schemeClr>
              </a:solidFill>
              <a:latin typeface="Arial" panose="020B0604020202020204" pitchFamily="34" charset="0"/>
              <a:cs typeface="Arial" panose="020B0604020202020204" pitchFamily="34" charset="0"/>
            </a:endParaRPr>
          </a:p>
          <a:p>
            <a:pPr marL="0" indent="0">
              <a:lnSpc>
                <a:spcPct val="100000"/>
              </a:lnSpc>
              <a:buNone/>
              <a:defRPr/>
            </a:pPr>
            <a:endParaRPr sz="2400" dirty="0"/>
          </a:p>
          <a:p>
            <a:pPr>
              <a:defRPr/>
            </a:pPr>
            <a:endParaRPr lang="de-DE" dirty="0"/>
          </a:p>
        </p:txBody>
      </p:sp>
      <p:sp>
        <p:nvSpPr>
          <p:cNvPr id="7" name="Textfeld 6">
            <a:extLst>
              <a:ext uri="{FF2B5EF4-FFF2-40B4-BE49-F238E27FC236}">
                <a16:creationId xmlns:a16="http://schemas.microsoft.com/office/drawing/2014/main" id="{9DC21717-3303-4714-9700-5BDFB6CF2556}"/>
              </a:ext>
            </a:extLst>
          </p:cNvPr>
          <p:cNvSpPr txBox="1"/>
          <p:nvPr/>
        </p:nvSpPr>
        <p:spPr bwMode="auto">
          <a:xfrm>
            <a:off x="362853" y="5710192"/>
            <a:ext cx="2858471" cy="430887"/>
          </a:xfrm>
          <a:prstGeom prst="rect">
            <a:avLst/>
          </a:prstGeom>
          <a:noFill/>
        </p:spPr>
        <p:txBody>
          <a:bodyPr wrap="square" rtlCol="0">
            <a:spAutoFit/>
          </a:bodyPr>
          <a:lstStyle/>
          <a:p>
            <a:r>
              <a:rPr lang="de-DE" sz="1100" dirty="0"/>
              <a:t>Rechts: Ertragsergebnisse 2020, Rheinstetten,</a:t>
            </a:r>
            <a:br>
              <a:rPr lang="de-DE" sz="1100" dirty="0"/>
            </a:br>
            <a:r>
              <a:rPr lang="de-DE" sz="1100" dirty="0"/>
              <a:t>LTZ Augustenberg</a:t>
            </a:r>
          </a:p>
        </p:txBody>
      </p:sp>
      <p:pic>
        <p:nvPicPr>
          <p:cNvPr id="3" name="Grafik 2">
            <a:extLst>
              <a:ext uri="{FF2B5EF4-FFF2-40B4-BE49-F238E27FC236}">
                <a16:creationId xmlns:a16="http://schemas.microsoft.com/office/drawing/2014/main" id="{44485A25-B801-4A53-85D6-441A15B31F1E}"/>
              </a:ext>
            </a:extLst>
          </p:cNvPr>
          <p:cNvPicPr>
            <a:picLocks noChangeAspect="1"/>
          </p:cNvPicPr>
          <p:nvPr/>
        </p:nvPicPr>
        <p:blipFill rotWithShape="1">
          <a:blip r:embed="rId3"/>
          <a:srcRect l="10429" t="14300" r="29085" b="5324"/>
          <a:stretch/>
        </p:blipFill>
        <p:spPr>
          <a:xfrm>
            <a:off x="3006784" y="365125"/>
            <a:ext cx="8015488" cy="5991225"/>
          </a:xfrm>
          <a:prstGeom prst="rect">
            <a:avLst/>
          </a:prstGeom>
        </p:spPr>
      </p:pic>
      <p:sp>
        <p:nvSpPr>
          <p:cNvPr id="9" name="Textfeld 8">
            <a:extLst>
              <a:ext uri="{FF2B5EF4-FFF2-40B4-BE49-F238E27FC236}">
                <a16:creationId xmlns:a16="http://schemas.microsoft.com/office/drawing/2014/main" id="{ABF47864-817C-4924-A45F-C5F607C7E9C9}"/>
              </a:ext>
            </a:extLst>
          </p:cNvPr>
          <p:cNvSpPr txBox="1"/>
          <p:nvPr/>
        </p:nvSpPr>
        <p:spPr bwMode="auto">
          <a:xfrm>
            <a:off x="9041949" y="2780928"/>
            <a:ext cx="2616422" cy="430887"/>
          </a:xfrm>
          <a:prstGeom prst="rect">
            <a:avLst/>
          </a:prstGeom>
          <a:noFill/>
        </p:spPr>
        <p:txBody>
          <a:bodyPr wrap="none" rtlCol="0">
            <a:spAutoFit/>
          </a:bodyPr>
          <a:lstStyle/>
          <a:p>
            <a:r>
              <a:rPr lang="de-DE" sz="1100" dirty="0"/>
              <a:t>Oben: Ertragsergebnisse 2020, Forchheim,</a:t>
            </a:r>
            <a:br>
              <a:rPr lang="de-DE" sz="1100" dirty="0"/>
            </a:br>
            <a:r>
              <a:rPr lang="de-DE" sz="1100" dirty="0"/>
              <a:t>LTZ Augustenberg</a:t>
            </a:r>
          </a:p>
        </p:txBody>
      </p:sp>
    </p:spTree>
    <p:extLst>
      <p:ext uri="{BB962C8B-B14F-4D97-AF65-F5344CB8AC3E}">
        <p14:creationId xmlns:p14="http://schemas.microsoft.com/office/powerpoint/2010/main" val="7982068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335360" y="365125"/>
            <a:ext cx="11593288" cy="918528"/>
          </a:xfrm>
        </p:spPr>
        <p:txBody>
          <a:bodyPr>
            <a:normAutofit/>
          </a:bodyPr>
          <a:lstStyle/>
          <a:p>
            <a:pPr>
              <a:defRPr/>
            </a:pPr>
            <a:r>
              <a:rPr lang="de-DE" dirty="0"/>
              <a:t>Steckbrief:</a:t>
            </a:r>
            <a:endParaRPr dirty="0"/>
          </a:p>
        </p:txBody>
      </p:sp>
      <p:sp>
        <p:nvSpPr>
          <p:cNvPr id="5" name="Fußzeilenplatzhalter 3"/>
          <p:cNvSpPr>
            <a:spLocks noGrp="1"/>
          </p:cNvSpPr>
          <p:nvPr>
            <p:ph type="ftr" sz="quarter" idx="10"/>
          </p:nvPr>
        </p:nvSpPr>
        <p:spPr bwMode="auto"/>
        <p:txBody>
          <a:bodyPr/>
          <a:lstStyle/>
          <a:p>
            <a:pPr>
              <a:defRPr/>
            </a:pPr>
            <a:r>
              <a:rPr lang="de-DE"/>
              <a:t>Klimawandelanpassung - Kichererbsenanbau</a:t>
            </a:r>
            <a:endParaRPr lang="de-DE" dirty="0"/>
          </a:p>
        </p:txBody>
      </p:sp>
      <p:sp>
        <p:nvSpPr>
          <p:cNvPr id="8" name="Textfeld 7">
            <a:extLst>
              <a:ext uri="{FF2B5EF4-FFF2-40B4-BE49-F238E27FC236}">
                <a16:creationId xmlns:a16="http://schemas.microsoft.com/office/drawing/2014/main" id="{85B2602A-F425-493B-B699-0D66A9FC287B}"/>
              </a:ext>
            </a:extLst>
          </p:cNvPr>
          <p:cNvSpPr txBox="1"/>
          <p:nvPr/>
        </p:nvSpPr>
        <p:spPr bwMode="auto">
          <a:xfrm>
            <a:off x="435690" y="1224472"/>
            <a:ext cx="10990509" cy="2092881"/>
          </a:xfrm>
          <a:prstGeom prst="rect">
            <a:avLst/>
          </a:prstGeom>
          <a:noFill/>
          <a:ln>
            <a:solidFill>
              <a:schemeClr val="accent1"/>
            </a:solidFill>
          </a:ln>
        </p:spPr>
        <p:txBody>
          <a:bodyPr wrap="none" rtlCol="0">
            <a:spAutoFit/>
          </a:bodyPr>
          <a:lstStyle/>
          <a:p>
            <a:r>
              <a:rPr lang="de-DE" sz="2600" b="1" dirty="0"/>
              <a:t>Fruchtfolge:</a:t>
            </a:r>
          </a:p>
          <a:p>
            <a:endParaRPr lang="de-DE" sz="2600" dirty="0"/>
          </a:p>
          <a:p>
            <a:pPr marL="285750" indent="-285750">
              <a:buFont typeface="Arial" panose="020B0604020202020204" pitchFamily="34" charset="0"/>
              <a:buChar char="•"/>
            </a:pPr>
            <a:r>
              <a:rPr lang="de-DE" sz="2600" dirty="0"/>
              <a:t>Anbaupause von mindestens 5 Jahren, auch mit anderen Leguminosen </a:t>
            </a:r>
            <a:br>
              <a:rPr lang="de-DE" sz="2600" dirty="0"/>
            </a:br>
            <a:r>
              <a:rPr lang="de-DE" sz="2600" dirty="0"/>
              <a:t>(</a:t>
            </a:r>
            <a:r>
              <a:rPr lang="de-DE" sz="2600" dirty="0" err="1"/>
              <a:t>Leguminosenmüdigkeit</a:t>
            </a:r>
            <a:r>
              <a:rPr lang="de-DE" sz="2600" dirty="0"/>
              <a:t>!)</a:t>
            </a:r>
          </a:p>
          <a:p>
            <a:pPr marL="285750" indent="-285750">
              <a:buFont typeface="Arial" panose="020B0604020202020204" pitchFamily="34" charset="0"/>
              <a:buChar char="•"/>
            </a:pPr>
            <a:r>
              <a:rPr lang="de-DE" sz="2600" dirty="0"/>
              <a:t>Humusanreicherung (als Folgefrucht eignet sich schwach zehrendes Getreide)</a:t>
            </a:r>
          </a:p>
        </p:txBody>
      </p:sp>
      <p:sp>
        <p:nvSpPr>
          <p:cNvPr id="9" name="Textfeld 8">
            <a:extLst>
              <a:ext uri="{FF2B5EF4-FFF2-40B4-BE49-F238E27FC236}">
                <a16:creationId xmlns:a16="http://schemas.microsoft.com/office/drawing/2014/main" id="{B91039D4-3C36-4D46-980E-4D3A428C5A31}"/>
              </a:ext>
            </a:extLst>
          </p:cNvPr>
          <p:cNvSpPr txBox="1"/>
          <p:nvPr/>
        </p:nvSpPr>
        <p:spPr bwMode="auto">
          <a:xfrm>
            <a:off x="438603" y="3479939"/>
            <a:ext cx="10987596" cy="2492990"/>
          </a:xfrm>
          <a:prstGeom prst="rect">
            <a:avLst/>
          </a:prstGeom>
          <a:noFill/>
          <a:ln>
            <a:solidFill>
              <a:schemeClr val="accent1"/>
            </a:solidFill>
          </a:ln>
        </p:spPr>
        <p:txBody>
          <a:bodyPr wrap="square" rtlCol="0">
            <a:spAutoFit/>
          </a:bodyPr>
          <a:lstStyle/>
          <a:p>
            <a:r>
              <a:rPr lang="de-DE" sz="2600" b="1" dirty="0"/>
              <a:t>Bodenbearbeitung:</a:t>
            </a:r>
          </a:p>
          <a:p>
            <a:endParaRPr lang="de-DE" sz="2600" dirty="0"/>
          </a:p>
          <a:p>
            <a:pPr marL="285750" indent="-285750">
              <a:buFont typeface="Arial" panose="020B0604020202020204" pitchFamily="34" charset="0"/>
              <a:buChar char="•"/>
            </a:pPr>
            <a:r>
              <a:rPr lang="de-DE" sz="2600" dirty="0"/>
              <a:t>Möglichst homogene Bodenbearbeitung</a:t>
            </a:r>
          </a:p>
          <a:p>
            <a:pPr marL="285750" indent="-285750">
              <a:buFont typeface="Arial" panose="020B0604020202020204" pitchFamily="34" charset="0"/>
              <a:buChar char="•"/>
            </a:pPr>
            <a:r>
              <a:rPr lang="de-DE" sz="2600" dirty="0"/>
              <a:t>Bodenverdichtungen vermeiden</a:t>
            </a:r>
          </a:p>
          <a:p>
            <a:pPr marL="285750" indent="-285750">
              <a:buFont typeface="Arial" panose="020B0604020202020204" pitchFamily="34" charset="0"/>
              <a:buChar char="•"/>
            </a:pPr>
            <a:r>
              <a:rPr lang="de-DE" sz="2600" dirty="0"/>
              <a:t>Stoppelbearbeitung mit </a:t>
            </a:r>
            <a:r>
              <a:rPr lang="de-DE" sz="2600" dirty="0" err="1"/>
              <a:t>Exaktgrubber</a:t>
            </a:r>
            <a:r>
              <a:rPr lang="de-DE" sz="2600" dirty="0"/>
              <a:t> und Rohrstabwalze empfehlenswert</a:t>
            </a:r>
          </a:p>
          <a:p>
            <a:pPr marL="285750" indent="-285750">
              <a:buFont typeface="Arial" panose="020B0604020202020204" pitchFamily="34" charset="0"/>
              <a:buChar char="•"/>
            </a:pPr>
            <a:r>
              <a:rPr lang="de-DE" sz="2600" dirty="0"/>
              <a:t>Mit und ohne Pflugfurche möglich</a:t>
            </a:r>
          </a:p>
        </p:txBody>
      </p:sp>
      <p:sp>
        <p:nvSpPr>
          <p:cNvPr id="11" name="Inhaltsplatzhalter 4">
            <a:extLst>
              <a:ext uri="{FF2B5EF4-FFF2-40B4-BE49-F238E27FC236}">
                <a16:creationId xmlns:a16="http://schemas.microsoft.com/office/drawing/2014/main" id="{756AE455-261C-4797-8854-6AC601D499F9}"/>
              </a:ext>
            </a:extLst>
          </p:cNvPr>
          <p:cNvSpPr txBox="1">
            <a:spLocks/>
          </p:cNvSpPr>
          <p:nvPr/>
        </p:nvSpPr>
        <p:spPr bwMode="auto">
          <a:xfrm>
            <a:off x="6600056" y="6108387"/>
            <a:ext cx="4996943" cy="365126"/>
          </a:xfrm>
          <a:prstGeom prst="rect">
            <a:avLst/>
          </a:prstGeom>
        </p:spPr>
        <p:txBody>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742950" lvl="1" indent="0">
              <a:spcAft>
                <a:spcPts val="600"/>
              </a:spcAft>
              <a:buFont typeface="Arial"/>
              <a:buNone/>
              <a:defRPr/>
            </a:pPr>
            <a:r>
              <a:rPr lang="de-DE" altLang="de-DE" sz="1100" dirty="0">
                <a:solidFill>
                  <a:schemeClr val="tx1">
                    <a:lumMod val="75000"/>
                    <a:lumOff val="25000"/>
                  </a:schemeClr>
                </a:solidFill>
                <a:cs typeface="Arial" panose="020B0604020202020204" pitchFamily="34" charset="0"/>
              </a:rPr>
              <a:t>Steckbrief Kichererbse, aus: Kichererbse- Anbau und Verwertung, LfL</a:t>
            </a:r>
          </a:p>
          <a:p>
            <a:pPr marL="0" indent="0">
              <a:lnSpc>
                <a:spcPct val="100000"/>
              </a:lnSpc>
              <a:buFont typeface="Arial"/>
              <a:buNone/>
              <a:defRPr/>
            </a:pPr>
            <a:endParaRPr lang="de-DE" sz="2400" dirty="0"/>
          </a:p>
          <a:p>
            <a:pPr marL="0" indent="0">
              <a:buFont typeface="Arial"/>
              <a:buNone/>
              <a:defRPr/>
            </a:pPr>
            <a:endParaRPr lang="de-DE" dirty="0"/>
          </a:p>
        </p:txBody>
      </p:sp>
    </p:spTree>
    <p:extLst>
      <p:ext uri="{BB962C8B-B14F-4D97-AF65-F5344CB8AC3E}">
        <p14:creationId xmlns:p14="http://schemas.microsoft.com/office/powerpoint/2010/main" val="8317680"/>
      </p:ext>
    </p:extLst>
  </p:cSld>
  <p:clrMapOvr>
    <a:masterClrMapping/>
  </p:clrMapOvr>
</p:sld>
</file>

<file path=ppt/theme/theme1.xml><?xml version="1.0" encoding="utf-8"?>
<a:theme xmlns:a="http://schemas.openxmlformats.org/drawingml/2006/main" name="Office">
  <a:themeElements>
    <a:clrScheme name="GeNIAL">
      <a:dk1>
        <a:sysClr val="windowText" lastClr="000000"/>
      </a:dk1>
      <a:lt1>
        <a:sysClr val="window" lastClr="FFFFFF"/>
      </a:lt1>
      <a:dk2>
        <a:srgbClr val="44546A"/>
      </a:dk2>
      <a:lt2>
        <a:srgbClr val="E7E6E6"/>
      </a:lt2>
      <a:accent1>
        <a:srgbClr val="6C9842"/>
      </a:accent1>
      <a:accent2>
        <a:srgbClr val="0B72B5"/>
      </a:accent2>
      <a:accent3>
        <a:srgbClr val="F29400"/>
      </a:accent3>
      <a:accent4>
        <a:srgbClr val="B07F48"/>
      </a:accent4>
      <a:accent5>
        <a:srgbClr val="FFC000"/>
      </a:accent5>
      <a:accent6>
        <a:srgbClr val="C00000"/>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GeNIAL_Schulung_Powerpoint-Vorlag</Template>
  <TotalTime>0</TotalTime>
  <Words>2374</Words>
  <Application>Microsoft Office PowerPoint</Application>
  <DocSecurity>0</DocSecurity>
  <PresentationFormat>Breitbild</PresentationFormat>
  <Paragraphs>252</Paragraphs>
  <Slides>17</Slides>
  <Notes>15</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17</vt:i4>
      </vt:variant>
    </vt:vector>
  </HeadingPairs>
  <TitlesOfParts>
    <vt:vector size="25" baseType="lpstr">
      <vt:lpstr>Arial</vt:lpstr>
      <vt:lpstr>Calibri</vt:lpstr>
      <vt:lpstr>Calibri Light</vt:lpstr>
      <vt:lpstr>Courier New</vt:lpstr>
      <vt:lpstr>Symbol</vt:lpstr>
      <vt:lpstr>Times New Roman</vt:lpstr>
      <vt:lpstr>Wingdings</vt:lpstr>
      <vt:lpstr>Office</vt:lpstr>
      <vt:lpstr>Anpassungsstrategien an den Klimawandel:   Anbau von Kichererbsen Stand September 2021</vt:lpstr>
      <vt:lpstr>Allgemeine Infos:</vt:lpstr>
      <vt:lpstr>Eigenschaften der Kichererbse</vt:lpstr>
      <vt:lpstr>Kichererbsen-Typen</vt:lpstr>
      <vt:lpstr>Steckbrief</vt:lpstr>
      <vt:lpstr>Sorten</vt:lpstr>
      <vt:lpstr>Sortenversuche –  Keimfähigkeit</vt:lpstr>
      <vt:lpstr>Sorten- versuche  </vt:lpstr>
      <vt:lpstr>Steckbrief:</vt:lpstr>
      <vt:lpstr>Steckbrief:</vt:lpstr>
      <vt:lpstr>Steckbrief:</vt:lpstr>
      <vt:lpstr>Steckbrief:</vt:lpstr>
      <vt:lpstr>Steckbrief:</vt:lpstr>
      <vt:lpstr>Steckbrief:</vt:lpstr>
      <vt:lpstr>FAZIT</vt:lpstr>
      <vt:lpstr>Bildquellen</vt:lpstr>
      <vt:lpstr>Impressum</vt:lpstr>
    </vt:vector>
  </TitlesOfParts>
  <Manager/>
  <Company>LLH</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Kühnert, Dagmar (LLH)</dc:creator>
  <cp:keywords/>
  <dc:description/>
  <cp:lastModifiedBy>Sabine Sommer</cp:lastModifiedBy>
  <cp:revision>257</cp:revision>
  <dcterms:created xsi:type="dcterms:W3CDTF">2020-08-20T08:27:11Z</dcterms:created>
  <dcterms:modified xsi:type="dcterms:W3CDTF">2022-02-10T12:38:23Z</dcterms:modified>
  <cp:category/>
  <dc:identifier/>
  <cp:contentStatus/>
  <dc:language/>
  <cp:version/>
</cp:coreProperties>
</file>