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334" r:id="rId2"/>
    <p:sldId id="324" r:id="rId3"/>
    <p:sldId id="330" r:id="rId4"/>
    <p:sldId id="257" r:id="rId5"/>
    <p:sldId id="318" r:id="rId6"/>
    <p:sldId id="331" r:id="rId7"/>
    <p:sldId id="325" r:id="rId8"/>
    <p:sldId id="326" r:id="rId9"/>
    <p:sldId id="328" r:id="rId10"/>
    <p:sldId id="319" r:id="rId11"/>
    <p:sldId id="329" r:id="rId12"/>
    <p:sldId id="321" r:id="rId13"/>
    <p:sldId id="335" r:id="rId14"/>
    <p:sldId id="323" r:id="rId15"/>
    <p:sldId id="317" r:id="rId16"/>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D47070-4122-3F87-2EE3-31A81FB9437E}">
  <a:tblStyle styleId="{F7D47070-4122-3F87-2EE3-31A81FB9437E}"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743" autoAdjust="0"/>
  </p:normalViewPr>
  <p:slideViewPr>
    <p:cSldViewPr>
      <p:cViewPr varScale="1">
        <p:scale>
          <a:sx n="67" d="100"/>
          <a:sy n="67" d="100"/>
        </p:scale>
        <p:origin x="214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25.11.2021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giftfreiesgaertnern.de/wissensplattform/schaedlinge/raupen-an-kohl/"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www.giftfreiesgaertnern.de/wissensplattform/schaedlinge/engerlinge-larven-der-blatthornkaefer/" TargetMode="External"/><Relationship Id="rId4" Type="http://schemas.openxmlformats.org/officeDocument/2006/relationships/hyperlink" Target="http://www.giftfreiesgaertnern.de/wissensplattform/schaedlinge/kartoffelkaef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giftfreiesgaertnern.de/wissensplattform/schaedlinge/raupen-an-kohl/"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www.giftfreiesgaertnern.de/wissensplattform/schaedlinge/engerlinge-larven-der-blatthornkaefer/" TargetMode="External"/><Relationship Id="rId4" Type="http://schemas.openxmlformats.org/officeDocument/2006/relationships/hyperlink" Target="http://www.giftfreiesgaertnern.de/wissensplattform/schaedlinge/kartoffelkaefer/"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Begrüßung – gemeinsame Veranstaltung des LAZBWs und der Bodensee-Stiftung. </a:t>
            </a:r>
          </a:p>
          <a:p>
            <a:endParaRPr lang="de-DE" dirty="0"/>
          </a:p>
          <a:p>
            <a:r>
              <a:rPr lang="de-DE" dirty="0"/>
              <a:t>Chat – </a:t>
            </a:r>
          </a:p>
          <a:p>
            <a:endParaRPr lang="de-DE" dirty="0"/>
          </a:p>
        </p:txBody>
      </p:sp>
    </p:spTree>
    <p:extLst>
      <p:ext uri="{BB962C8B-B14F-4D97-AF65-F5344CB8AC3E}">
        <p14:creationId xmlns:p14="http://schemas.microsoft.com/office/powerpoint/2010/main" val="3721633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extLst>
      <p:ext uri="{BB962C8B-B14F-4D97-AF65-F5344CB8AC3E}">
        <p14:creationId xmlns:p14="http://schemas.microsoft.com/office/powerpoint/2010/main" val="47948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Das Gemenge Mais-Bohne kann hier ein kleines </a:t>
            </a:r>
            <a:r>
              <a:rPr lang="de-DE" sz="1200" dirty="0" err="1"/>
              <a:t>Puzzelteilchen</a:t>
            </a:r>
            <a:r>
              <a:rPr lang="de-DE" sz="1200" dirty="0"/>
              <a:t> zur Anpassung gesehen werden, als eines von mehreren – v.a. mit Vorteilen auf den Boden (fett/dick gedruckt):</a:t>
            </a:r>
          </a:p>
          <a:p>
            <a:pPr>
              <a:lnSpc>
                <a:spcPct val="100000"/>
              </a:lnSpc>
              <a:buFont typeface="Courier New" panose="02070309020205020404" pitchFamily="49" charset="0"/>
              <a:buNone/>
              <a:defRPr/>
            </a:pPr>
            <a:endParaRPr lang="de-DE" sz="1200" dirty="0"/>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Char char="o"/>
              <a:tabLst/>
              <a:defRPr/>
            </a:pPr>
            <a:r>
              <a:rPr lang="de-DE" sz="1200" dirty="0">
                <a:solidFill>
                  <a:schemeClr val="tx1">
                    <a:lumMod val="75000"/>
                    <a:lumOff val="25000"/>
                  </a:schemeClr>
                </a:solidFill>
                <a:latin typeface="Arial" panose="020B0604020202020204" pitchFamily="34" charset="0"/>
                <a:cs typeface="Arial" panose="020B0604020202020204" pitchFamily="34" charset="0"/>
              </a:rPr>
              <a:t> Aufweitung/Diversifizierung der Fruchtfolge: </a:t>
            </a:r>
            <a:r>
              <a:rPr lang="de-DE" sz="1200" dirty="0"/>
              <a:t>Einen großen Beitrag dazu leistet das Bodenleben – je aktiver und vielseitiger, desto lebendiger der Boden. Die Vielseitigkeit wird gefördert durch den Anbau verschiedener Kulturpflanzen auf der Fläche. Einfache Fruchtfolgen wie z.B. Mais- Weizen-Gerste werden durch den Gemengepartner Bohne ergänzt – nicht nur auf dem Acker, auch im Boden trägt dies zu einer Vielseitigkeit bei. </a:t>
            </a:r>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None/>
              <a:tabLst/>
              <a:defRPr/>
            </a:pPr>
            <a:r>
              <a:rPr lang="de-DE" sz="1200" dirty="0"/>
              <a:t> </a:t>
            </a: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Positive Effekte auf das Bodenleben durch Wurzelexsudate </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Weitverzweigtes und tiefes Wurzelsystem: </a:t>
            </a:r>
            <a:r>
              <a:rPr lang="de-DE" sz="1200" dirty="0"/>
              <a:t>Auch die unterschiedlichen Wurzelsysteme haben den Vorteil, dass diese den Boden unterschiedlich durchdringen und so die Nährstoffe und die Feuchtigkeit im Boden besser nutzen können. </a:t>
            </a:r>
            <a:r>
              <a:rPr lang="de-DE" dirty="0"/>
              <a:t>Das Wurzelsystem der Stangenbohne ist weit verzweigt und dringt tief in den Boden ein.</a:t>
            </a:r>
            <a:r>
              <a:rPr lang="de-DE" sz="1200" dirty="0"/>
              <a:t> Eine hohe Wurzelmasse wirkt gleichzeitig humusfördernd.</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Höherer Bodendeckungsgrad ab Reihenschluss: reduzierteres Erosionsrisiko, geringere Bodenerhitzung, ungünstigere Bedingungen für Unkräuter</a:t>
            </a:r>
          </a:p>
          <a:p>
            <a:pPr>
              <a:lnSpc>
                <a:spcPct val="100000"/>
              </a:lnSpc>
              <a:spcAft>
                <a:spcPts val="600"/>
              </a:spcAft>
              <a:buFont typeface="Courier New" panose="02070309020205020404" pitchFamily="49" charset="0"/>
              <a:buChar char="o"/>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marL="171450" indent="-171450">
              <a:buFont typeface="Courier New" panose="02070309020205020404" pitchFamily="49" charset="0"/>
              <a:buChar char="o"/>
            </a:pPr>
            <a:r>
              <a:rPr lang="de-DE" sz="1200" dirty="0">
                <a:solidFill>
                  <a:schemeClr val="tx1">
                    <a:lumMod val="75000"/>
                    <a:lumOff val="25000"/>
                  </a:schemeClr>
                </a:solidFill>
                <a:latin typeface="Arial" panose="020B0604020202020204" pitchFamily="34" charset="0"/>
                <a:cs typeface="Arial" panose="020B0604020202020204" pitchFamily="34" charset="0"/>
              </a:rPr>
              <a:t>N-Fixierung durch die Bohnen: v.a. in Mangelsituationen beginnen die Knöllchenbakterien Luft-N zu fixieren; </a:t>
            </a:r>
            <a:r>
              <a:rPr lang="de-DE" dirty="0"/>
              <a:t>Im Jahr 2020 untersuchte die Landessaatzuchtanstalt die Misch- und Reinkultur außerdem in einem Versuch unter reduzierter N-Düngung von je 65 kg/ha – auch mit Blick auf zukünftig mögliche gesetzliche Düngebeschränkungen. Die Ergebnisse zeigen eine Überlegenheit des Mischanbaus gegenüber dem Mais-Reinanbau, wenn die N-Verfügbarkeit das Maiswachstum limitiert. Unter Stickstoff-Mangelbedingungen zeigte sich der Vorteil der Bohne, den Stickstoff aus der Luft fixieren zu können. Der Mais als Mischungspartner profitierte ebenfalls von der N-Fixierung der Leguminose. Im Gemenge zeigte er weniger N-Mangelsymptome. Bei diesem stark reduzierten Stickstoffangebot erreichten die Mais-Bohnen-Mischkulturen einen höheren Ertrag als der Mais alleine. </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solidFill>
                <a:schemeClr val="tx1">
                  <a:lumMod val="75000"/>
                  <a:lumOff val="25000"/>
                </a:schemeClr>
              </a:solidFill>
              <a:cs typeface="Arial" panose="020B0604020202020204" pitchFamily="34" charset="0"/>
            </a:endParaRPr>
          </a:p>
          <a:p>
            <a:pPr marL="171450" marR="0" lvl="0" indent="-171450" algn="l" defTabSz="91440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de-DE" sz="1200" dirty="0">
                <a:solidFill>
                  <a:schemeClr val="tx1">
                    <a:lumMod val="75000"/>
                    <a:lumOff val="25000"/>
                  </a:schemeClr>
                </a:solidFill>
                <a:cs typeface="Arial" panose="020B0604020202020204" pitchFamily="34" charset="0"/>
              </a:rPr>
              <a:t>Aufschluss von Mineralstoffen im Boden: Gefäßversuche der Uni Rostock haben gezeigt, dass im Boden von Gemengen ein höherer Wert von pflanzenverfügbarem Phosphor vorlag, was auf eine aktive, enzymatische Mobilisierung von Phosphorquellen hindeutet. </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Höhere Eiweißgehalte in der Silage durch den Bohnenpartner: Einsparung von Eiweißzukauffutter -&gt; geringere Abhängigkeit, Klimaschutz durch Verzicht auf Importe</a:t>
            </a:r>
          </a:p>
          <a:p>
            <a:pPr>
              <a:lnSpc>
                <a:spcPct val="100000"/>
              </a:lnSpc>
              <a:spcAft>
                <a:spcPts val="600"/>
              </a:spcAft>
              <a:buFont typeface="Courier New" panose="02070309020205020404" pitchFamily="49" charset="0"/>
              <a:buChar char="o"/>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Förderung der Biodiversität auf der Fläche: Hummeln; (</a:t>
            </a:r>
            <a:r>
              <a:rPr lang="de-DE" dirty="0"/>
              <a:t>Laufkäfer und ihre Larven erbeuten kleine Schnecken und Schneckeneier, Asseln, Drahtwürmer, </a:t>
            </a:r>
            <a:r>
              <a:rPr lang="de-DE" dirty="0">
                <a:hlinkClick r:id="rId3"/>
              </a:rPr>
              <a:t>Eulenfalter</a:t>
            </a:r>
            <a:r>
              <a:rPr lang="de-DE" dirty="0"/>
              <a:t>, </a:t>
            </a:r>
            <a:r>
              <a:rPr lang="de-DE" dirty="0">
                <a:hlinkClick r:id="rId4"/>
              </a:rPr>
              <a:t>Kartoffelkäfer</a:t>
            </a:r>
            <a:r>
              <a:rPr lang="de-DE" dirty="0"/>
              <a:t>, </a:t>
            </a:r>
            <a:r>
              <a:rPr lang="de-DE" dirty="0">
                <a:hlinkClick r:id="rId5"/>
              </a:rPr>
              <a:t>Engerlinge</a:t>
            </a:r>
            <a:r>
              <a:rPr lang="de-DE" dirty="0"/>
              <a:t>, Würmer und Raupen. Sie sind sehr hilfreiche Schädlingsbekämpfer, denn sie fressen täglich eine Menge, die dem Dreifachen ihres eigenen Körpergewichts entsprechen kann http://www.giftfreiesgaertnern.de/wissensplattform/nuetzlinge/laufkaefer/).</a:t>
            </a: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2488977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Im Ackerbau liegt der Fokus auf der Verbesserung der Bodenstruktur, denn ein gut strukturierter Boden kann (Stark-)Niederschläge gut aufnehmen und die Feuchtigkeit länger im Boden halten, so dass diese den Pflanzen länger (auch bin in die Trockenphasen hinein) zur Verfügung stehen.</a:t>
            </a:r>
          </a:p>
          <a:p>
            <a:pPr>
              <a:lnSpc>
                <a:spcPct val="100000"/>
              </a:lnSpc>
              <a:buFont typeface="Courier New" panose="02070309020205020404" pitchFamily="49" charset="0"/>
              <a:buNone/>
              <a:defRPr/>
            </a:pPr>
            <a:endParaRPr lang="de-DE" sz="1200" dirty="0"/>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Char char="o"/>
              <a:tabLst/>
              <a:defRPr/>
            </a:pPr>
            <a:r>
              <a:rPr lang="de-DE" sz="1200" dirty="0">
                <a:solidFill>
                  <a:schemeClr val="tx1">
                    <a:lumMod val="75000"/>
                    <a:lumOff val="25000"/>
                  </a:schemeClr>
                </a:solidFill>
                <a:latin typeface="Arial" panose="020B0604020202020204" pitchFamily="34" charset="0"/>
                <a:cs typeface="Arial" panose="020B0604020202020204" pitchFamily="34" charset="0"/>
              </a:rPr>
              <a:t> </a:t>
            </a:r>
            <a:r>
              <a:rPr lang="de-DE" sz="1200" dirty="0"/>
              <a:t>Und wie erreiche ich eine verbesserte Bodenstruktur? Das können sein.: </a:t>
            </a:r>
            <a:r>
              <a:rPr lang="de-DE" sz="1200" dirty="0">
                <a:sym typeface="Wingdings" panose="05000000000000000000" pitchFamily="2" charset="2"/>
              </a:rPr>
              <a:t> </a:t>
            </a:r>
            <a:r>
              <a:rPr lang="de-DE" sz="1200" dirty="0"/>
              <a:t>organische Düngung, Kalkung, vielseitige Fruchtfolge, ganzjährige Bodenbedeckung, Anpassung des Reifendrucks auf dem Acker kann auch der Anbau von Gemengen zu einer Verbesserung der Bodenstruktur beitragen.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12</a:t>
            </a:fld>
            <a:endParaRPr lang="de-DE"/>
          </a:p>
        </p:txBody>
      </p:sp>
    </p:spTree>
    <p:extLst>
      <p:ext uri="{BB962C8B-B14F-4D97-AF65-F5344CB8AC3E}">
        <p14:creationId xmlns:p14="http://schemas.microsoft.com/office/powerpoint/2010/main" val="2373027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Das Gemenge Mais-Bohne kann hier ein kleines </a:t>
            </a:r>
            <a:r>
              <a:rPr lang="de-DE" sz="1200" dirty="0" err="1"/>
              <a:t>Puzzelteilchen</a:t>
            </a:r>
            <a:r>
              <a:rPr lang="de-DE" sz="1200" dirty="0"/>
              <a:t> zur Anpassung gesehen werden, als eines von mehreren – v.a. mit Vorteilen auf den Boden (fett/dick gedruckt):</a:t>
            </a:r>
          </a:p>
          <a:p>
            <a:pPr>
              <a:lnSpc>
                <a:spcPct val="100000"/>
              </a:lnSpc>
              <a:buFont typeface="Courier New" panose="02070309020205020404" pitchFamily="49" charset="0"/>
              <a:buNone/>
              <a:defRPr/>
            </a:pPr>
            <a:endParaRPr lang="de-DE" sz="1200" dirty="0"/>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Char char="o"/>
              <a:tabLst/>
              <a:defRPr/>
            </a:pPr>
            <a:r>
              <a:rPr lang="de-DE" sz="1200" dirty="0">
                <a:solidFill>
                  <a:schemeClr val="tx1">
                    <a:lumMod val="75000"/>
                    <a:lumOff val="25000"/>
                  </a:schemeClr>
                </a:solidFill>
                <a:latin typeface="Arial" panose="020B0604020202020204" pitchFamily="34" charset="0"/>
                <a:cs typeface="Arial" panose="020B0604020202020204" pitchFamily="34" charset="0"/>
              </a:rPr>
              <a:t> Aufweitung/Diversifizierung der Fruchtfolge: </a:t>
            </a:r>
            <a:r>
              <a:rPr lang="de-DE" sz="1200" dirty="0"/>
              <a:t>Einen großen Beitrag dazu leistet das Bodenleben – je aktiver und vielseitiger, desto lebendiger der Boden. Die Vielseitigkeit wird gefördert durch den Anbau verschiedener Kulturpflanzen auf der Fläche. Einfache Fruchtfolgen wie z.B. Mais- Weizen-Gerste werden durch den Gemengepartner Bohne ergänzt – nicht nur auf dem Acker, auch im Boden trägt dies zu einer Vielseitigkeit bei. </a:t>
            </a:r>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None/>
              <a:tabLst/>
              <a:defRPr/>
            </a:pPr>
            <a:r>
              <a:rPr lang="de-DE" sz="1200" dirty="0"/>
              <a:t> </a:t>
            </a: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Positive Effekte auf das Bodenleben durch Wurzelexsudate </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Weitverzweigtes und tiefes Wurzelsystem: </a:t>
            </a:r>
            <a:r>
              <a:rPr lang="de-DE" sz="1200" dirty="0"/>
              <a:t>Auch die unterschiedlichen Wurzelsysteme haben den Vorteil, dass diese den Boden unterschiedlich durchdringen und so die Nährstoffe und die Feuchtigkeit im Boden besser nutzen können. </a:t>
            </a:r>
            <a:r>
              <a:rPr lang="de-DE" dirty="0"/>
              <a:t>Das Wurzelsystem der Stangenbohne ist weit verzweigt und dringt tief in den Boden ein.</a:t>
            </a:r>
            <a:r>
              <a:rPr lang="de-DE" sz="1200" dirty="0"/>
              <a:t> Eine hohe Wurzelmasse wirkt gleichzeitig humusfördernd.</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Höherer Bodendeckungsgrad ab Reihenschluss: reduzierteres Erosionsrisiko, geringere Bodenerhitzung, ungünstigere Bedingungen für Unkräuter</a:t>
            </a:r>
          </a:p>
          <a:p>
            <a:pPr>
              <a:lnSpc>
                <a:spcPct val="100000"/>
              </a:lnSpc>
              <a:spcAft>
                <a:spcPts val="600"/>
              </a:spcAft>
              <a:buFont typeface="Courier New" panose="02070309020205020404" pitchFamily="49" charset="0"/>
              <a:buChar char="o"/>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marL="171450" indent="-171450">
              <a:buFont typeface="Courier New" panose="02070309020205020404" pitchFamily="49" charset="0"/>
              <a:buChar char="o"/>
            </a:pPr>
            <a:r>
              <a:rPr lang="de-DE" sz="1200" dirty="0">
                <a:solidFill>
                  <a:schemeClr val="tx1">
                    <a:lumMod val="75000"/>
                    <a:lumOff val="25000"/>
                  </a:schemeClr>
                </a:solidFill>
                <a:latin typeface="Arial" panose="020B0604020202020204" pitchFamily="34" charset="0"/>
                <a:cs typeface="Arial" panose="020B0604020202020204" pitchFamily="34" charset="0"/>
              </a:rPr>
              <a:t>N-Fixierung durch die Bohnen: v.a. in Mangelsituationen beginnen die Knöllchenbakterien Luft-N zu fixieren; </a:t>
            </a:r>
            <a:r>
              <a:rPr lang="de-DE" dirty="0"/>
              <a:t>Im Jahr 2020 untersuchte die Landessaatzuchtanstalt die Misch- und Reinkultur außerdem in einem Versuch unter reduzierter N-Düngung von je 65 kg/ha – auch mit Blick auf zukünftig mögliche gesetzliche Düngebeschränkungen. Die Ergebnisse zeigen eine Überlegenheit des Mischanbaus gegenüber dem Mais-Reinanbau, wenn die N-Verfügbarkeit das Maiswachstum limitiert. Unter Stickstoff-Mangelbedingungen zeigte sich der Vorteil der Bohne, den Stickstoff aus der Luft fixieren zu können. Der Mais als Mischungspartner profitierte ebenfalls von der N-Fixierung der Leguminose. Im Gemenge zeigte er weniger N-Mangelsymptome. Bei diesem stark reduzierten Stickstoffangebot erreichten die Mais-Bohnen-Mischkulturen einen höheren Ertrag als der Mais alleine. </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solidFill>
                <a:schemeClr val="tx1">
                  <a:lumMod val="75000"/>
                  <a:lumOff val="25000"/>
                </a:schemeClr>
              </a:solidFill>
              <a:cs typeface="Arial" panose="020B0604020202020204" pitchFamily="34" charset="0"/>
            </a:endParaRPr>
          </a:p>
          <a:p>
            <a:pPr marL="171450" marR="0" lvl="0" indent="-171450" algn="l" defTabSz="91440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de-DE" sz="1200" dirty="0">
                <a:solidFill>
                  <a:schemeClr val="tx1">
                    <a:lumMod val="75000"/>
                    <a:lumOff val="25000"/>
                  </a:schemeClr>
                </a:solidFill>
                <a:cs typeface="Arial" panose="020B0604020202020204" pitchFamily="34" charset="0"/>
              </a:rPr>
              <a:t>Aufschluss von Mineralstoffen im Boden: Gefäßversuche der Uni Rostock haben gezeigt, dass im Boden von Gemengen ein höherer Wert von pflanzenverfügbarem Phosphor vorlag, was auf eine aktive, enzymatische Mobilisierung von Phosphorquellen hindeutet. </a:t>
            </a:r>
          </a:p>
          <a:p>
            <a:pPr>
              <a:lnSpc>
                <a:spcPct val="100000"/>
              </a:lnSpc>
              <a:spcAft>
                <a:spcPts val="600"/>
              </a:spcAft>
              <a:buFont typeface="Courier New" panose="02070309020205020404" pitchFamily="49" charset="0"/>
              <a:buNone/>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Höhere Eiweißgehalte in der Silage durch den Bohnenpartner: Einsparung von Eiweißzukauffutter -&gt; geringere Abhängigkeit, Klimaschutz durch Verzicht auf Importe</a:t>
            </a:r>
          </a:p>
          <a:p>
            <a:pPr>
              <a:lnSpc>
                <a:spcPct val="100000"/>
              </a:lnSpc>
              <a:spcAft>
                <a:spcPts val="600"/>
              </a:spcAft>
              <a:buFont typeface="Courier New" panose="02070309020205020404" pitchFamily="49" charset="0"/>
              <a:buChar char="o"/>
              <a:defRPr/>
            </a:pPr>
            <a:endParaRPr lang="de-DE" sz="1200" dirty="0">
              <a:solidFill>
                <a:schemeClr val="tx1">
                  <a:lumMod val="75000"/>
                  <a:lumOff val="25000"/>
                </a:schemeClr>
              </a:solidFill>
              <a:latin typeface="Arial" panose="020B0604020202020204" pitchFamily="34" charset="0"/>
              <a:cs typeface="Arial" panose="020B0604020202020204" pitchFamily="34" charset="0"/>
            </a:endParaRPr>
          </a:p>
          <a:p>
            <a:pPr>
              <a:lnSpc>
                <a:spcPct val="100000"/>
              </a:lnSpc>
              <a:spcAft>
                <a:spcPts val="600"/>
              </a:spcAft>
              <a:buFont typeface="Courier New" panose="02070309020205020404" pitchFamily="49" charset="0"/>
              <a:buChar char="o"/>
              <a:defRPr/>
            </a:pPr>
            <a:r>
              <a:rPr lang="de-DE" sz="1200" dirty="0">
                <a:solidFill>
                  <a:schemeClr val="tx1">
                    <a:lumMod val="75000"/>
                    <a:lumOff val="25000"/>
                  </a:schemeClr>
                </a:solidFill>
                <a:latin typeface="Arial" panose="020B0604020202020204" pitchFamily="34" charset="0"/>
                <a:cs typeface="Arial" panose="020B0604020202020204" pitchFamily="34" charset="0"/>
              </a:rPr>
              <a:t> Förderung der Biodiversität auf der Fläche: Hummeln; (</a:t>
            </a:r>
            <a:r>
              <a:rPr lang="de-DE" dirty="0"/>
              <a:t>Laufkäfer und ihre Larven erbeuten kleine Schnecken und Schneckeneier, Asseln, Drahtwürmer, </a:t>
            </a:r>
            <a:r>
              <a:rPr lang="de-DE" dirty="0">
                <a:hlinkClick r:id="rId3"/>
              </a:rPr>
              <a:t>Eulenfalter</a:t>
            </a:r>
            <a:r>
              <a:rPr lang="de-DE" dirty="0"/>
              <a:t>, </a:t>
            </a:r>
            <a:r>
              <a:rPr lang="de-DE" dirty="0">
                <a:hlinkClick r:id="rId4"/>
              </a:rPr>
              <a:t>Kartoffelkäfer</a:t>
            </a:r>
            <a:r>
              <a:rPr lang="de-DE" dirty="0"/>
              <a:t>, </a:t>
            </a:r>
            <a:r>
              <a:rPr lang="de-DE" dirty="0">
                <a:hlinkClick r:id="rId5"/>
              </a:rPr>
              <a:t>Engerlinge</a:t>
            </a:r>
            <a:r>
              <a:rPr lang="de-DE" dirty="0"/>
              <a:t>, Würmer und Raupen. Sie sind sehr hilfreiche Schädlingsbekämpfer, denn sie fressen täglich eine Menge, die dem Dreifachen ihres eigenen Körpergewichts entsprechen kann http://www.giftfreiesgaertnern.de/wissensplattform/nuetzlinge/laufkaefer/).</a:t>
            </a: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13</a:t>
            </a:fld>
            <a:endParaRPr lang="de-DE"/>
          </a:p>
        </p:txBody>
      </p:sp>
    </p:spTree>
    <p:extLst>
      <p:ext uri="{BB962C8B-B14F-4D97-AF65-F5344CB8AC3E}">
        <p14:creationId xmlns:p14="http://schemas.microsoft.com/office/powerpoint/2010/main" val="4060866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Bildquelle: https://commons.wikimedia.org/wiki/File:Association_culturale_ma%C3%AFs-Haricot-Courge_dans_la_r%C3%A9gion_du_Mixtepec_au_Mexique.JPG (15.11.21): Traditionelles Gemenge mit Mais, Kürbis und Bohnen. Eine landwirtschaftliche Praxis, die bereits von den Mayas und Azteken angewandt wurde. Foto aus der Region </a:t>
            </a:r>
            <a:r>
              <a:rPr lang="de-DE" b="0" dirty="0" err="1"/>
              <a:t>Mixtepec</a:t>
            </a:r>
            <a:r>
              <a:rPr lang="de-DE" b="0" dirty="0"/>
              <a:t> in Mexiko.</a:t>
            </a:r>
          </a:p>
          <a:p>
            <a:endParaRPr lang="de-DE" b="1" dirty="0"/>
          </a:p>
          <a:p>
            <a:r>
              <a:rPr lang="de-DE" b="0" dirty="0"/>
              <a:t>Der Anbau von Mais-Bohnen-Gemenge ist keine neue Errungenschaft - …seit über 2000 Jahren. Auch in Deutschland zeigt sich inzwischen ein vermehrtes Interesse am Gemenge-Anbau: Waren es 2018 noch 400 ha, die mit dem Gemenge angebaut wurde, so waren es 2020 bereits 15 000 ha. Und in diesem Jahr ist die Fläche wahrscheinlich nochmals gestiegen. </a:t>
            </a:r>
          </a:p>
          <a:p>
            <a:endParaRPr lang="de-DE" b="0" dirty="0"/>
          </a:p>
          <a:p>
            <a:r>
              <a:rPr lang="de-DE" b="1" dirty="0" err="1"/>
              <a:t>Milpa</a:t>
            </a:r>
            <a:r>
              <a:rPr lang="de-DE" b="1" dirty="0"/>
              <a:t>-Anbau:</a:t>
            </a:r>
          </a:p>
          <a:p>
            <a:endParaRPr lang="de-DE" dirty="0"/>
          </a:p>
          <a:p>
            <a:r>
              <a:rPr lang="de-DE" dirty="0"/>
              <a:t>Mais – Energieträger</a:t>
            </a:r>
          </a:p>
          <a:p>
            <a:r>
              <a:rPr lang="de-DE" dirty="0"/>
              <a:t>Bohne – Eiweißlieferant</a:t>
            </a:r>
          </a:p>
          <a:p>
            <a:r>
              <a:rPr lang="de-DE" dirty="0"/>
              <a:t>Kürbis – Sonstige Mineralstoffe und Vitamine</a:t>
            </a:r>
          </a:p>
          <a:p>
            <a:endParaRPr lang="de-DE" dirty="0"/>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14</a:t>
            </a:fld>
            <a:endParaRPr lang="de-DE"/>
          </a:p>
        </p:txBody>
      </p:sp>
    </p:spTree>
    <p:extLst>
      <p:ext uri="{BB962C8B-B14F-4D97-AF65-F5344CB8AC3E}">
        <p14:creationId xmlns:p14="http://schemas.microsoft.com/office/powerpoint/2010/main" val="3755121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…v.a. hinsichtlich der Wirkung auf den Boden, das Bodenleben und die Nährstoffaneignung. </a:t>
            </a:r>
          </a:p>
          <a:p>
            <a:endParaRPr lang="de-DE" dirty="0"/>
          </a:p>
          <a:p>
            <a:r>
              <a:rPr lang="de-DE" dirty="0"/>
              <a:t>…Das Mais-Stangenbohnen-Gemenge kann wirtschaftlich betrieben werden. Es liefert Landwirt*innen hohe Erträge, mehr Protein fürs Milchvieh und leistet einen Beitrag zur Biodiversität und zur N-Reduzierung. </a:t>
            </a:r>
          </a:p>
          <a:p>
            <a:endParaRPr lang="de-DE" dirty="0"/>
          </a:p>
          <a:p>
            <a:r>
              <a:rPr lang="de-DE" dirty="0"/>
              <a:t>Herzlichen Dank für die Aufmerksamkeit – für Fragen stehe ich gerne zur Verfügung.</a:t>
            </a:r>
          </a:p>
          <a:p>
            <a:r>
              <a:rPr lang="de-DE" dirty="0"/>
              <a:t>-&gt; Weiterleitung an den nächsten Redner</a:t>
            </a:r>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15</a:t>
            </a:fld>
            <a:endParaRPr lang="de-DE"/>
          </a:p>
        </p:txBody>
      </p:sp>
    </p:spTree>
    <p:extLst>
      <p:ext uri="{BB962C8B-B14F-4D97-AF65-F5344CB8AC3E}">
        <p14:creationId xmlns:p14="http://schemas.microsoft.com/office/powerpoint/2010/main" val="183254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Nur Verständnisfragen nach den Redebeiträgen – große Diskussion abschließend, bei Bedarf kann die Veranstaltung auch noch etwas nach 20:30 Uhr verlängert werden.</a:t>
            </a:r>
          </a:p>
        </p:txBody>
      </p:sp>
    </p:spTree>
    <p:extLst>
      <p:ext uri="{BB962C8B-B14F-4D97-AF65-F5344CB8AC3E}">
        <p14:creationId xmlns:p14="http://schemas.microsoft.com/office/powerpoint/2010/main" val="1908116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Die Bodensee-Stiftung ist eine projektorientierte Umwelt- und Naturschutzstiftung mit Sitz in Radolfzell. Ich arbeite seit 2017 vorwiegend im Bereich Landwirtschaft und Klima, in dem auch das Projekt </a:t>
            </a:r>
            <a:r>
              <a:rPr lang="de-DE" dirty="0" err="1"/>
              <a:t>GenIAl</a:t>
            </a:r>
            <a:r>
              <a:rPr lang="de-DE" dirty="0"/>
              <a:t> angesiedelt ist. Weitere Handlungsfelder der </a:t>
            </a:r>
            <a:r>
              <a:rPr lang="de-DE" dirty="0" err="1"/>
              <a:t>BoSti</a:t>
            </a:r>
            <a:r>
              <a:rPr lang="de-DE" dirty="0"/>
              <a:t> sind Energiewende, Unternehmen und Biodiversität und der klassische Natur- und Gewässerschutz. </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Kurzer Hinweis auf das Projekt </a:t>
            </a:r>
            <a:r>
              <a:rPr lang="de-DE" dirty="0" err="1"/>
              <a:t>GeNIAL</a:t>
            </a:r>
            <a:r>
              <a:rPr lang="de-DE" dirty="0"/>
              <a:t> (05/2020-04/2022), in dem es um die Bildung zur nachhaltigen Anpassung der Landwirtschaft an den Klimawandel.</a:t>
            </a:r>
          </a:p>
          <a:p>
            <a:pPr marL="628650" lvl="1" indent="-171450">
              <a:buFont typeface="Arial" panose="020B0604020202020204" pitchFamily="34" charset="0"/>
              <a:buChar char="•"/>
            </a:pPr>
            <a:r>
              <a:rPr lang="de-DE" dirty="0"/>
              <a:t>Partner: Bodensee-Stiftung, LLH (Landesbetrieb Landwirtschaft Hessen), LTZ (Landwirtschaftliches Technologiezentrum Augustenberg) und der LEL (Landesanstalt für Landwirtschaft, Ernährung und ländlicher Raum, Schwäbisch Gmünd)</a:t>
            </a:r>
          </a:p>
          <a:p>
            <a:pPr marL="628650" lvl="1" indent="-171450">
              <a:buFont typeface="Arial" panose="020B0604020202020204" pitchFamily="34" charset="0"/>
              <a:buChar char="•"/>
            </a:pPr>
            <a:r>
              <a:rPr lang="de-DE" dirty="0"/>
              <a:t>Inhalt: Erstellung von Schulungsunterlagen für </a:t>
            </a:r>
            <a:r>
              <a:rPr lang="de-DE" dirty="0" err="1"/>
              <a:t>landw</a:t>
            </a:r>
            <a:r>
              <a:rPr lang="de-DE" dirty="0"/>
              <a:t>. Fachschulen, um das Thema verstärkt in die fachliche Ausbildung zu bringen. Darüber hinaus werden Fortbildungsveranstaltungen wie diese zu bestimmten Anpassungsthemen durchgeführt. </a:t>
            </a:r>
          </a:p>
          <a:p>
            <a:pPr marL="628650" lvl="1" indent="-171450">
              <a:buFont typeface="Arial" panose="020B0604020202020204" pitchFamily="34" charset="0"/>
              <a:buChar char="•"/>
            </a:pPr>
            <a:r>
              <a:rPr lang="de-DE" dirty="0"/>
              <a:t>Ziel: Sensibilisierung für den Klimawandel und die Notwendigkeit zur Anpassung.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a:t>
            </a:fld>
            <a:endParaRPr lang="de-DE"/>
          </a:p>
        </p:txBody>
      </p:sp>
    </p:spTree>
    <p:extLst>
      <p:ext uri="{BB962C8B-B14F-4D97-AF65-F5344CB8AC3E}">
        <p14:creationId xmlns:p14="http://schemas.microsoft.com/office/powerpoint/2010/main" val="3663895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Denn der Klimawandel stellt für die LW eine große Herausforderung dar, sei es in Form von </a:t>
            </a:r>
            <a:r>
              <a:rPr lang="de-DE" dirty="0" err="1"/>
              <a:t>Trockenheiten</a:t>
            </a:r>
            <a:r>
              <a:rPr lang="de-DE" dirty="0"/>
              <a:t>, Starkniederschlägen mit all seinen Auswirkungen, großen Hitzeperioden oder auch Extremwetterereignisse wie Hagel und Spätfröste.</a:t>
            </a: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b="0" i="0" dirty="0"/>
              <a:t>Mit was wir also künftig vermehrt rechnen müssen, sind ….</a:t>
            </a:r>
          </a:p>
          <a:p>
            <a:pPr marL="0" marR="0" lvl="0" indent="0" algn="l" defTabSz="914400" eaLnBrk="1" fontAlgn="auto" latinLnBrk="0" hangingPunct="1">
              <a:lnSpc>
                <a:spcPct val="100000"/>
              </a:lnSpc>
              <a:spcBef>
                <a:spcPts val="0"/>
              </a:spcBef>
              <a:spcAft>
                <a:spcPts val="0"/>
              </a:spcAft>
              <a:buClrTx/>
              <a:buSzTx/>
              <a:buFontTx/>
              <a:buNone/>
              <a:tabLst/>
              <a:defRPr/>
            </a:pPr>
            <a:endParaRPr lang="de-DE" b="1" i="0" dirty="0"/>
          </a:p>
          <a:p>
            <a:pPr marL="0" marR="0" lvl="0" indent="0" algn="l" defTabSz="914400" eaLnBrk="1" fontAlgn="auto" latinLnBrk="0" hangingPunct="1">
              <a:lnSpc>
                <a:spcPct val="100000"/>
              </a:lnSpc>
              <a:spcBef>
                <a:spcPts val="0"/>
              </a:spcBef>
              <a:spcAft>
                <a:spcPts val="0"/>
              </a:spcAft>
              <a:buClrTx/>
              <a:buSzTx/>
              <a:buFontTx/>
              <a:buNone/>
              <a:tabLst/>
              <a:defRPr/>
            </a:pPr>
            <a:r>
              <a:rPr lang="de-DE" b="1" i="0" dirty="0"/>
              <a:t>Starke Schwankungen</a:t>
            </a:r>
            <a:r>
              <a:rPr lang="de-DE" i="0" dirty="0"/>
              <a:t>: Die LW musste immer schon mit unberechenbaren Wetterverhältnissen von Jahr zu Jahr rechnen, doch die Extreme nehmen zu. „Festgefahrene“ Wetterlagen wie z.B. lange Hitze-/Kälteperioden durch den veränderten Jetstream, bedingt u.a. durch geringere Temperaturunterschiede zu den Polen.</a:t>
            </a:r>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Projektionen für Temperaturentwicklungen sind sehr zufriedenstellen. Hier </a:t>
            </a:r>
            <a:r>
              <a:rPr lang="de-DE" dirty="0"/>
              <a:t>passen die gemessenen und die für die Zukunft errechneten Werte anhand zugrundeliegender Klimaszenarien vorwiegend zusammen.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algn="just">
              <a:lnSpc>
                <a:spcPct val="113999"/>
              </a:lnSpc>
              <a:buFont typeface="Arial"/>
              <a:buNone/>
              <a:defRPr/>
            </a:pPr>
            <a:r>
              <a:rPr lang="de-DE" b="1" dirty="0">
                <a:cs typeface="+mn-cs"/>
              </a:rPr>
              <a:t>Anstieg der Temperaturen </a:t>
            </a:r>
            <a:r>
              <a:rPr lang="de-DE" dirty="0">
                <a:cs typeface="+mn-cs"/>
              </a:rPr>
              <a:t>- weniger in den Bergregionen als im Flachland. Durchschnittliche Temperaturen nehmen v.a. im Herbst/Winter zu</a:t>
            </a:r>
            <a:endParaRPr lang="de-DE" dirty="0"/>
          </a:p>
          <a:p>
            <a:pPr algn="just">
              <a:lnSpc>
                <a:spcPct val="113999"/>
              </a:lnSpc>
              <a:buFont typeface="Arial"/>
              <a:buChar char="•"/>
              <a:defRPr/>
            </a:pPr>
            <a:r>
              <a:rPr lang="de-DE" dirty="0">
                <a:cs typeface="+mn-cs"/>
              </a:rPr>
              <a:t> Anstieg der durchschnittlichen Jahrestemperaturen – in Deutschland haben wir bereits einen Anstieg von 1,5°C bei der Jahresdurchschnittstemperatur erreicht (seit 1880)!</a:t>
            </a:r>
          </a:p>
          <a:p>
            <a:pPr algn="just">
              <a:lnSpc>
                <a:spcPct val="113999"/>
              </a:lnSpc>
              <a:buFont typeface="Arial"/>
              <a:buChar char="•"/>
              <a:defRPr/>
            </a:pPr>
            <a:r>
              <a:rPr lang="de-DE" dirty="0">
                <a:cs typeface="+mn-cs"/>
              </a:rPr>
              <a:t>Zunahme der Sommer- (</a:t>
            </a:r>
            <a:r>
              <a:rPr lang="de-DE" dirty="0" err="1">
                <a:cs typeface="+mn-cs"/>
              </a:rPr>
              <a:t>Tmax</a:t>
            </a:r>
            <a:r>
              <a:rPr lang="de-DE" dirty="0">
                <a:cs typeface="+mn-cs"/>
              </a:rPr>
              <a:t> &gt;25°C) und Hitzetage (</a:t>
            </a:r>
            <a:r>
              <a:rPr lang="de-DE" dirty="0" err="1">
                <a:cs typeface="+mn-cs"/>
              </a:rPr>
              <a:t>Tmax</a:t>
            </a:r>
            <a:r>
              <a:rPr lang="de-DE" dirty="0">
                <a:cs typeface="+mn-cs"/>
              </a:rPr>
              <a:t> &gt;30°C)</a:t>
            </a:r>
          </a:p>
          <a:p>
            <a:pPr marL="0" marR="0" lvl="0" indent="0" algn="just" defTabSz="914400" eaLnBrk="1" fontAlgn="auto" latinLnBrk="0" hangingPunct="1">
              <a:lnSpc>
                <a:spcPct val="113999"/>
              </a:lnSpc>
              <a:spcBef>
                <a:spcPts val="0"/>
              </a:spcBef>
              <a:spcAft>
                <a:spcPts val="0"/>
              </a:spcAft>
              <a:buClrTx/>
              <a:buSzTx/>
              <a:buFont typeface="Arial"/>
              <a:buChar char="•"/>
              <a:tabLst/>
              <a:defRPr/>
            </a:pPr>
            <a:r>
              <a:rPr lang="de-DE" dirty="0">
                <a:latin typeface="Arial"/>
              </a:rPr>
              <a:t> Im letzten Viertel dieses </a:t>
            </a:r>
            <a:r>
              <a:rPr lang="de-DE" dirty="0" err="1">
                <a:latin typeface="Arial"/>
              </a:rPr>
              <a:t>Jhdts</a:t>
            </a:r>
            <a:r>
              <a:rPr lang="de-DE" dirty="0">
                <a:latin typeface="Arial"/>
              </a:rPr>
              <a:t>. können die Werte nochmals stark ansteigen auf bis zu 60 Tagen und mehr im Vergleich zum Zeitraum 1971-2000. Dies bedeutet bis zu einer Verdreifachung der Hitzetage. Die Regionen, die bisher bereits sehr warm sind (Rheingraben, Bodensee, Rhein-Neckar-Region), werden dann besonders unter der Zunahme der Hitzetage leiden. Die Zunahmen werden sich vor allem im Flachland verstärkt auftreten.</a:t>
            </a:r>
            <a:endParaRPr lang="de-DE" dirty="0"/>
          </a:p>
          <a:p>
            <a:pPr algn="just">
              <a:lnSpc>
                <a:spcPct val="113999"/>
              </a:lnSpc>
              <a:buFont typeface="Arial"/>
              <a:buChar char="•"/>
              <a:defRPr/>
            </a:pPr>
            <a:endParaRPr lang="de-DE" dirty="0">
              <a:cs typeface="+mn-cs"/>
            </a:endParaRPr>
          </a:p>
          <a:p>
            <a:pPr marL="342900" indent="-342900">
              <a:spcAft>
                <a:spcPts val="600"/>
              </a:spcAft>
              <a:defRPr/>
            </a:pPr>
            <a:r>
              <a:rPr lang="de-DE" sz="1200" b="0" i="0" dirty="0">
                <a:solidFill>
                  <a:schemeClr val="tx1"/>
                </a:solidFill>
                <a:effectLst/>
                <a:latin typeface="+mn-lt"/>
                <a:ea typeface="+mn-ea"/>
                <a:cs typeface="+mn-cs"/>
              </a:rPr>
              <a:t>Etwa für den Oberrheingraben bei Karlsruhe lasse sich schon heute projizieren, dass sich dort bis zur Mitte des Jahrhunderts die Zahl der heißen Tage im Vergleich zum Zeitraum von 1970 bis 2000 etwa verdoppeln werde (Daniela Jacob, Meteorologin und Direktorin des German Institute </a:t>
            </a:r>
            <a:r>
              <a:rPr lang="de-DE" sz="1200" b="0" i="0" dirty="0" err="1">
                <a:solidFill>
                  <a:schemeClr val="tx1"/>
                </a:solidFill>
                <a:effectLst/>
                <a:latin typeface="+mn-lt"/>
                <a:ea typeface="+mn-ea"/>
                <a:cs typeface="+mn-cs"/>
              </a:rPr>
              <a:t>for</a:t>
            </a:r>
            <a:r>
              <a:rPr lang="de-DE" sz="1200" b="0" i="0" dirty="0">
                <a:solidFill>
                  <a:schemeClr val="tx1"/>
                </a:solidFill>
                <a:effectLst/>
                <a:latin typeface="+mn-lt"/>
                <a:ea typeface="+mn-ea"/>
                <a:cs typeface="+mn-cs"/>
              </a:rPr>
              <a:t> Climate Services (</a:t>
            </a:r>
            <a:r>
              <a:rPr lang="de-DE" sz="1200" b="0" i="0" dirty="0" err="1">
                <a:solidFill>
                  <a:schemeClr val="tx1"/>
                </a:solidFill>
                <a:effectLst/>
                <a:latin typeface="+mn-lt"/>
                <a:ea typeface="+mn-ea"/>
                <a:cs typeface="+mn-cs"/>
              </a:rPr>
              <a:t>Gerics</a:t>
            </a:r>
            <a:r>
              <a:rPr lang="de-DE" sz="1200" b="0" i="0" dirty="0">
                <a:solidFill>
                  <a:schemeClr val="tx1"/>
                </a:solidFill>
                <a:effectLst/>
                <a:latin typeface="+mn-lt"/>
                <a:ea typeface="+mn-ea"/>
                <a:cs typeface="+mn-cs"/>
              </a:rPr>
              <a:t>) in Hamburg.</a:t>
            </a:r>
          </a:p>
          <a:p>
            <a:pPr marL="342900" indent="-342900">
              <a:spcAft>
                <a:spcPts val="600"/>
              </a:spcAft>
              <a:defRPr/>
            </a:pPr>
            <a:endParaRPr lang="de-DE" b="1" dirty="0"/>
          </a:p>
          <a:p>
            <a:pPr marL="342900" indent="-342900">
              <a:spcAft>
                <a:spcPts val="600"/>
              </a:spcAft>
              <a:defRPr/>
            </a:pPr>
            <a:r>
              <a:rPr lang="de-DE" b="1" dirty="0"/>
              <a:t>Veränderte Niederschlagsverteilung:</a:t>
            </a:r>
          </a:p>
          <a:p>
            <a:pPr marL="0" indent="0">
              <a:spcAft>
                <a:spcPts val="600"/>
              </a:spcAft>
              <a:buNone/>
              <a:defRPr/>
            </a:pPr>
            <a:endParaRPr lang="de-DE" sz="1000" b="1" dirty="0"/>
          </a:p>
          <a:p>
            <a:pPr lvl="1" indent="-322263">
              <a:spcAft>
                <a:spcPts val="600"/>
              </a:spcAft>
              <a:buFont typeface="Courier New" panose="02070309020205020404" pitchFamily="49" charset="0"/>
              <a:buChar char="o"/>
              <a:defRPr/>
            </a:pPr>
            <a:r>
              <a:rPr lang="de-DE" sz="2800" dirty="0"/>
              <a:t>Tendenz: Mehr Niederschläge im Winter, weniger im Sommer</a:t>
            </a:r>
          </a:p>
          <a:p>
            <a:pPr marL="815975" lvl="1" indent="-457200">
              <a:spcAft>
                <a:spcPts val="600"/>
              </a:spcAft>
              <a:buFont typeface="Courier New" panose="02070309020205020404" pitchFamily="49" charset="0"/>
              <a:buChar char="o"/>
              <a:defRPr/>
            </a:pPr>
            <a:r>
              <a:rPr lang="de-DE" sz="2800" dirty="0"/>
              <a:t>Zunehmend negative klimatische Wasserbilanz im Sommer</a:t>
            </a:r>
          </a:p>
          <a:p>
            <a:pPr marL="1273175" lvl="2" indent="-457200">
              <a:buFont typeface="Courier New" panose="02070309020205020404" pitchFamily="49" charset="0"/>
              <a:buChar char="o"/>
              <a:defRPr/>
            </a:pPr>
            <a:r>
              <a:rPr lang="de-DE" sz="2400" dirty="0"/>
              <a:t>erhöhte Verdunstung durch höhere Temperaturen</a:t>
            </a:r>
          </a:p>
          <a:p>
            <a:pPr marL="1273175" lvl="2" indent="-457200">
              <a:spcAft>
                <a:spcPts val="600"/>
              </a:spcAft>
              <a:buFont typeface="Courier New" panose="02070309020205020404" pitchFamily="49" charset="0"/>
              <a:buChar char="o"/>
              <a:defRPr/>
            </a:pPr>
            <a:r>
              <a:rPr lang="de-DE" sz="2400" dirty="0"/>
              <a:t>geringere Niederschläge</a:t>
            </a:r>
            <a:endParaRPr lang="de-DE" dirty="0"/>
          </a:p>
          <a:p>
            <a:pPr marL="701675" lvl="1" indent="-342900">
              <a:spcAft>
                <a:spcPts val="1800"/>
              </a:spcAft>
              <a:buFont typeface="Courier New"/>
              <a:buChar char="o"/>
              <a:defRPr/>
            </a:pPr>
            <a:r>
              <a:rPr lang="de-DE" sz="2800" dirty="0"/>
              <a:t>Niederschlagsereignisse werden extremer, kleinräumiger</a:t>
            </a:r>
          </a:p>
          <a:p>
            <a:pPr>
              <a:defRPr/>
            </a:pPr>
            <a:endParaRPr lang="de-DE" sz="1200" dirty="0">
              <a:solidFill>
                <a:schemeClr val="tx1"/>
              </a:solidFill>
              <a:latin typeface="+mn-lt"/>
              <a:ea typeface="+mn-ea"/>
              <a:cs typeface="+mn-cs"/>
            </a:endParaRPr>
          </a:p>
          <a:p>
            <a:pPr>
              <a:defRPr/>
            </a:pPr>
            <a:r>
              <a:rPr lang="de-DE" sz="1200" b="1" dirty="0">
                <a:solidFill>
                  <a:schemeClr val="tx1"/>
                </a:solidFill>
                <a:latin typeface="+mn-lt"/>
                <a:ea typeface="+mn-ea"/>
                <a:cs typeface="+mn-cs"/>
              </a:rPr>
              <a:t>Extremwetterlagen </a:t>
            </a:r>
            <a:r>
              <a:rPr lang="de-DE" sz="1200" dirty="0">
                <a:solidFill>
                  <a:schemeClr val="tx1"/>
                </a:solidFill>
                <a:latin typeface="+mn-lt"/>
                <a:ea typeface="+mn-ea"/>
                <a:cs typeface="+mn-cs"/>
              </a:rPr>
              <a:t>wie Hitze, Dürre, Hagel, Stark- &amp; Dauerregen, extreme Fröste und Stürme können der Landwirtschaft binnen Stunden, Tagen oder Wochen extremen Schaden zufügen und vor große Herausforderungen stellen </a:t>
            </a:r>
            <a:endParaRPr lang="de-DE" dirty="0"/>
          </a:p>
          <a:p>
            <a:pPr>
              <a:defRPr/>
            </a:pPr>
            <a:r>
              <a:rPr lang="de-DE" sz="1200" dirty="0">
                <a:solidFill>
                  <a:schemeClr val="tx1"/>
                </a:solidFill>
                <a:latin typeface="+mn-lt"/>
                <a:ea typeface="+mn-ea"/>
                <a:cs typeface="+mn-cs"/>
              </a:rPr>
              <a:t>die Intensität solcher Schadereignisse kann kleinräumig sehr stark variieren und der Einzelfall kann nicht konkret vorhergesagt werden </a:t>
            </a:r>
          </a:p>
          <a:p>
            <a:pPr>
              <a:defRPr/>
            </a:pPr>
            <a:endParaRPr lang="de-DE" sz="1200" dirty="0">
              <a:solidFill>
                <a:schemeClr val="tx1"/>
              </a:solidFill>
              <a:latin typeface="+mn-lt"/>
              <a:ea typeface="+mn-ea"/>
              <a:cs typeface="+mn-cs"/>
            </a:endParaRPr>
          </a:p>
          <a:p>
            <a:pPr marL="342900" indent="-342900">
              <a:lnSpc>
                <a:spcPct val="100000"/>
              </a:lnSpc>
              <a:defRPr/>
            </a:pPr>
            <a:r>
              <a:rPr lang="de-DE" b="1" dirty="0"/>
              <a:t>Verlängerte Vegetationsperiode -&gt; hier haben dann </a:t>
            </a:r>
            <a:r>
              <a:rPr lang="de-DE" b="1" dirty="0" err="1"/>
              <a:t>spätreifendere</a:t>
            </a:r>
            <a:r>
              <a:rPr lang="de-DE" b="1" dirty="0"/>
              <a:t> Sorten vermehrte Anbaumöglichkeiten</a:t>
            </a:r>
            <a:endParaRPr lang="de-DE" dirty="0"/>
          </a:p>
          <a:p>
            <a:pPr marL="815975" lvl="1" indent="-457200">
              <a:spcAft>
                <a:spcPts val="600"/>
              </a:spcAft>
              <a:buFont typeface="Courier New"/>
              <a:buChar char="o"/>
              <a:defRPr/>
            </a:pPr>
            <a:r>
              <a:rPr lang="de-DE" sz="2800" dirty="0"/>
              <a:t>Mildere Herbst / Winter </a:t>
            </a:r>
            <a:endParaRPr lang="de-DE" dirty="0"/>
          </a:p>
          <a:p>
            <a:pPr>
              <a:defRPr/>
            </a:pPr>
            <a:endParaRPr lang="de-DE" dirty="0"/>
          </a:p>
          <a:p>
            <a:pPr marL="358775" lvl="1" indent="0">
              <a:spcAft>
                <a:spcPts val="1800"/>
              </a:spcAft>
              <a:buFont typeface="Courier New"/>
              <a:buNone/>
              <a:defRPr/>
            </a:pPr>
            <a:endParaRPr lang="de-DE" dirty="0"/>
          </a:p>
          <a:p>
            <a:r>
              <a:rPr lang="de-DE" dirty="0"/>
              <a:t>Bei den Niederschlagsprojektionen gibt es große Unterschiede zwischen den Klimamodellen. Die Mehrzahl der Modelle weist auf zunehmende Niederschläge im Winter und abnehmende Niederschläge im Sommerhalbjahr hin. Auch weil die </a:t>
            </a:r>
            <a:r>
              <a:rPr lang="de-DE" dirty="0" err="1"/>
              <a:t>Evapotranspiration</a:t>
            </a:r>
            <a:r>
              <a:rPr lang="de-DE" dirty="0"/>
              <a:t> mit der </a:t>
            </a:r>
            <a:r>
              <a:rPr lang="de-DE" dirty="0" err="1"/>
              <a:t>Luftemperatur</a:t>
            </a:r>
            <a:r>
              <a:rPr lang="de-DE" dirty="0"/>
              <a:t> exponentiell steigt, muss man damit rechnen, dass Trockenperioden in der Vegetationsperiode zunehmen. Die Modelle weisen aber auch darauf hin, dass Starkniederschlagsereignisse in Anzahl und Intensität zunehmen werden. Der Deutsche Wetterdienst schätzt, dass bereits heute Niederschlagsereignisse von 400 mm pro Tag möglich sind, in Zukunft noch mehr. Auch die </a:t>
            </a:r>
            <a:r>
              <a:rPr lang="de-DE" dirty="0" err="1"/>
              <a:t>Häufgkeit</a:t>
            </a:r>
            <a:r>
              <a:rPr lang="de-DE" dirty="0"/>
              <a:t> von Großwetterlagen, die mit Gewitter und Hagel einhergehen, soll eher zunehmen. Anzeichen dafür hatten wir jetzt Ende Juni wieder in Süddeutschland.</a:t>
            </a:r>
          </a:p>
        </p:txBody>
      </p:sp>
    </p:spTree>
    <p:extLst>
      <p:ext uri="{BB962C8B-B14F-4D97-AF65-F5344CB8AC3E}">
        <p14:creationId xmlns:p14="http://schemas.microsoft.com/office/powerpoint/2010/main" val="1085198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Um die projizierten Klimatrends anhand eines Beispiels darzustellen, habe ich das Gebietsraster um den Betrieb Bernd Keller ausgesucht, der nachher noch von seine Erfahrungen zum Gemenge berichten wird. Der Betrieb liegt im Bodensee-Hinterland, das im Vergleich zu manch einer deutschen Region noch recht komfortabel mit Niederschlägen ausgestattet ist. </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Hier ein paar Grafiken zu den möglichen Klimaentwicklungen anhand von Projektionen mit Modellen der ETH Zürich. Zugrunde gelegt ist das A1B-Szenario (mit noch weiterhin rel. Stark ansteigende CO2-Emissionen bis zur Mitte des </a:t>
            </a:r>
            <a:r>
              <a:rPr lang="de-DE" dirty="0" err="1"/>
              <a:t>Jhdts</a:t>
            </a:r>
            <a:r>
              <a:rPr lang="de-DE" dirty="0"/>
              <a:t>.). Zu den Projektionen muss gesagt werden, dass die Projektionen für die Temperaturentwicklung sicher sind, d.h. die verschiedenen Modelle zeigen ähnliche Tendenzen und Entwicklungen. Die Projektionen für die Niederschläge sind weniger sicher, da diese schwieriger zu berechnen sind. Hier gibt es unter den verschiedenen Modellen größere Unterschiede.</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Wenn wir die sensiblen Phasen z.B. des Maises anschauen, nehmen die Tage im Juli/Aug, der Zeit der Blüte und der Kornbildung zu. V.a. in Kombination mit Trockenheit, die sich tendenziell im August vermehrt bemerkbar machen kann, und die Pflanze sich nicht mehr genüg kühlen kann durch die Transpiration, kann es hier zum Hitzestress bzw. zu Ertragsminderungen kommen. </a:t>
            </a:r>
          </a:p>
          <a:p>
            <a:endParaRPr lang="de-DE" dirty="0"/>
          </a:p>
        </p:txBody>
      </p:sp>
    </p:spTree>
    <p:extLst>
      <p:ext uri="{BB962C8B-B14F-4D97-AF65-F5344CB8AC3E}">
        <p14:creationId xmlns:p14="http://schemas.microsoft.com/office/powerpoint/2010/main" val="4160255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Mit etwa 1000 mm Jahresniederschlag ist die Region Aulendorf noch, salopp gesagt, gut dran. Nichtsdestotrotz kann es auch hier in den Sommermonaten Juli/Aug zu vermehrter Trockenheit kommen. Ausschlaggebend wird die Verteilung der Niederschläge in diesen Monaten sein. </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Die klimatische Wasserbilanz im Mai/Juni, zur Aussaat bzw. angehender Blüte der Bohnen wird sich die </a:t>
            </a:r>
            <a:r>
              <a:rPr lang="de-DE" dirty="0" err="1"/>
              <a:t>klimat</a:t>
            </a:r>
            <a:r>
              <a:rPr lang="de-DE" dirty="0"/>
              <a:t>. Wasserbilanz nicht sehr verändern. Jährliche größere Unterschiede werden jedoch weiterhin auftreten.</a:t>
            </a:r>
          </a:p>
          <a:p>
            <a:endParaRPr lang="de-DE" dirty="0"/>
          </a:p>
          <a:p>
            <a:r>
              <a:rPr lang="de-DE" dirty="0"/>
              <a:t>Lt. </a:t>
            </a:r>
            <a:r>
              <a:rPr lang="de-DE"/>
              <a:t>https://de.climate-data.org/europa/deutschland/baden-wuerttemberg/aulendorf-12780/: Im </a:t>
            </a:r>
            <a:r>
              <a:rPr lang="de-DE" dirty="0"/>
              <a:t>Februar ist mit dem geringsten Niederschlag im Jahr zu rechnen. Es fallen im Februar durchschnittlich 60 mm. Der meiste Niederschlag fällt hingegen mit durchschnittlich 123 mm im Juli.</a:t>
            </a:r>
          </a:p>
        </p:txBody>
      </p:sp>
    </p:spTree>
    <p:extLst>
      <p:ext uri="{BB962C8B-B14F-4D97-AF65-F5344CB8AC3E}">
        <p14:creationId xmlns:p14="http://schemas.microsoft.com/office/powerpoint/2010/main" val="3619141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u="sng" dirty="0"/>
              <a:t>Spätfrost kritisch: </a:t>
            </a:r>
          </a:p>
          <a:p>
            <a:r>
              <a:rPr lang="de-DE" dirty="0"/>
              <a:t>Bohne: </a:t>
            </a:r>
            <a:r>
              <a:rPr lang="de-DE" dirty="0">
                <a:solidFill>
                  <a:srgbClr val="C00000"/>
                </a:solidFill>
              </a:rPr>
              <a:t>Frostschäden ab welcher Temperatur???</a:t>
            </a:r>
          </a:p>
          <a:p>
            <a:endParaRPr lang="de-DE" dirty="0">
              <a:solidFill>
                <a:srgbClr val="C00000"/>
              </a:solidFill>
            </a:endParaRPr>
          </a:p>
          <a:p>
            <a:r>
              <a:rPr lang="de-DE" dirty="0">
                <a:solidFill>
                  <a:srgbClr val="C00000"/>
                </a:solidFill>
              </a:rPr>
              <a:t>Grundsätzlich geht man davon aus, dass Spätfröste seltener auftreten, auch hier aber wieder mit einer hohen Variabilität. Die linke Grafik zeigt Minimumtemperaturen im April/Mai mit &lt;-4°C, die für den Mais kritisch werden können bei 2 und &gt; Tagen. M</a:t>
            </a:r>
            <a:r>
              <a:rPr lang="de-DE" dirty="0"/>
              <a:t>ehrere Tage -3°C führt zum </a:t>
            </a:r>
            <a:r>
              <a:rPr lang="de-DE" dirty="0" err="1"/>
              <a:t>Frosttod</a:t>
            </a:r>
            <a:r>
              <a:rPr lang="de-DE" dirty="0"/>
              <a:t>, wenn Vegetationskegel erfroren ist</a:t>
            </a:r>
            <a:r>
              <a:rPr lang="de-DE" dirty="0">
                <a:solidFill>
                  <a:srgbClr val="C00000"/>
                </a:solidFill>
              </a:rPr>
              <a:t>. </a:t>
            </a:r>
          </a:p>
          <a:p>
            <a:endParaRPr lang="de-DE" dirty="0">
              <a:solidFill>
                <a:srgbClr val="C00000"/>
              </a:solidFill>
            </a:endParaRPr>
          </a:p>
          <a:p>
            <a:r>
              <a:rPr lang="de-DE" dirty="0">
                <a:solidFill>
                  <a:srgbClr val="C00000"/>
                </a:solidFill>
              </a:rPr>
              <a:t>Wichtig ist hierbei, auf frostunempfindlichere Sorten ein Augenmerk zu haben.</a:t>
            </a:r>
          </a:p>
        </p:txBody>
      </p:sp>
    </p:spTree>
    <p:extLst>
      <p:ext uri="{BB962C8B-B14F-4D97-AF65-F5344CB8AC3E}">
        <p14:creationId xmlns:p14="http://schemas.microsoft.com/office/powerpoint/2010/main" val="343186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Link in Chat schreiben.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9</a:t>
            </a:fld>
            <a:endParaRPr lang="de-DE"/>
          </a:p>
        </p:txBody>
      </p:sp>
    </p:spTree>
    <p:extLst>
      <p:ext uri="{BB962C8B-B14F-4D97-AF65-F5344CB8AC3E}">
        <p14:creationId xmlns:p14="http://schemas.microsoft.com/office/powerpoint/2010/main" val="669167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28036" y="4437112"/>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dirty="0" err="1">
                <a:latin typeface="Calibri"/>
                <a:ea typeface="Calibri"/>
                <a:cs typeface="Times New Roman"/>
              </a:rPr>
              <a:t>Bildun</a:t>
            </a:r>
            <a:r>
              <a:rPr lang="de-DE" sz="2400" dirty="0" err="1">
                <a:solidFill>
                  <a:schemeClr val="accent1"/>
                </a:solidFill>
                <a:latin typeface="Calibri"/>
                <a:ea typeface="Calibri"/>
                <a:cs typeface="Times New Roman"/>
              </a:rPr>
              <a:t>G</a:t>
            </a:r>
            <a:r>
              <a:rPr lang="de-DE" sz="2400" dirty="0">
                <a:latin typeface="Calibri"/>
                <a:ea typeface="Calibri"/>
                <a:cs typeface="Times New Roman"/>
              </a:rPr>
              <a:t> zur </a:t>
            </a:r>
            <a:r>
              <a:rPr lang="de-DE" sz="2400" dirty="0" err="1">
                <a:solidFill>
                  <a:schemeClr val="accent1"/>
                </a:solidFill>
                <a:latin typeface="Calibri"/>
                <a:ea typeface="Calibri"/>
                <a:cs typeface="Times New Roman"/>
              </a:rPr>
              <a:t>N</a:t>
            </a:r>
            <a:r>
              <a:rPr lang="de-DE" sz="2400" dirty="0" err="1">
                <a:latin typeface="Calibri"/>
                <a:ea typeface="Calibri"/>
                <a:cs typeface="Times New Roman"/>
              </a:rPr>
              <a:t>achhalt</a:t>
            </a:r>
            <a:r>
              <a:rPr lang="de-DE" sz="2400" dirty="0" err="1">
                <a:solidFill>
                  <a:schemeClr val="accent1"/>
                </a:solidFill>
                <a:latin typeface="Calibri"/>
                <a:ea typeface="Calibri"/>
                <a:cs typeface="Times New Roman"/>
              </a:rPr>
              <a:t>I</a:t>
            </a:r>
            <a:r>
              <a:rPr lang="de-DE" sz="2400" dirty="0" err="1">
                <a:latin typeface="Calibri"/>
                <a:ea typeface="Calibri"/>
                <a:cs typeface="Times New Roman"/>
              </a:rPr>
              <a:t>gen</a:t>
            </a:r>
            <a:r>
              <a:rPr lang="de-DE" sz="2400" dirty="0">
                <a:latin typeface="Calibri"/>
                <a:ea typeface="Calibri"/>
                <a:cs typeface="Times New Roman"/>
              </a:rPr>
              <a:t> </a:t>
            </a:r>
            <a:r>
              <a:rPr lang="de-DE" sz="2400" dirty="0">
                <a:solidFill>
                  <a:schemeClr val="accent1"/>
                </a:solidFill>
                <a:latin typeface="Calibri"/>
                <a:ea typeface="Calibri"/>
                <a:cs typeface="Times New Roman"/>
              </a:rPr>
              <a:t>A</a:t>
            </a:r>
            <a:r>
              <a:rPr lang="de-DE" sz="2400" dirty="0">
                <a:latin typeface="Calibri"/>
                <a:ea typeface="Calibri"/>
                <a:cs typeface="Times New Roman"/>
              </a:rPr>
              <a:t>npassung der </a:t>
            </a:r>
            <a:r>
              <a:rPr lang="de-DE" sz="2400" dirty="0">
                <a:solidFill>
                  <a:schemeClr val="accent1"/>
                </a:solidFill>
                <a:latin typeface="Calibri"/>
                <a:ea typeface="Calibri"/>
                <a:cs typeface="Times New Roman"/>
              </a:rPr>
              <a:t>L</a:t>
            </a:r>
            <a:r>
              <a:rPr lang="de-DE" sz="2400" dirty="0">
                <a:latin typeface="Calibri"/>
                <a:ea typeface="Calibri"/>
                <a:cs typeface="Times New Roman"/>
              </a:rPr>
              <a:t>andwirtschaft in Deutschland an den Klimawandel – Sensibilisieren, Informieren, Qualifizieren</a:t>
            </a:r>
            <a:endParaRPr lang="de-DE" sz="1100" dirty="0">
              <a:latin typeface="Calibri"/>
              <a:ea typeface="Calibri"/>
              <a:cs typeface="Times New Roman"/>
            </a:endParaRPr>
          </a:p>
          <a:p>
            <a:pPr algn="ctr">
              <a:defRPr/>
            </a:pPr>
            <a:r>
              <a:rPr lang="de-DE" sz="2400" dirty="0">
                <a:solidFill>
                  <a:schemeClr val="accent1"/>
                </a:solidFill>
                <a:latin typeface="Calibri"/>
                <a:ea typeface="Calibri"/>
                <a:cs typeface="Times New Roman"/>
              </a:rPr>
              <a:t>(GeNIAL)</a:t>
            </a:r>
            <a:endParaRPr lang="de-DE" sz="1100" dirty="0">
              <a:solidFill>
                <a:schemeClr val="accent1"/>
              </a:solidFill>
              <a:latin typeface="Calibri"/>
              <a:ea typeface="Calibri"/>
              <a:cs typeface="Times New Roman"/>
            </a:endParaRPr>
          </a:p>
          <a:p>
            <a:pPr algn="ctr">
              <a:defRPr/>
            </a:pPr>
            <a:endParaRPr lang="de-DE" sz="2400" dirty="0"/>
          </a:p>
        </p:txBody>
      </p:sp>
      <p:pic>
        <p:nvPicPr>
          <p:cNvPr id="8" name="Grafik 10"/>
          <p:cNvPicPr>
            <a:picLocks noChangeAspect="1"/>
          </p:cNvPicPr>
          <p:nvPr userDrawn="1"/>
        </p:nvPicPr>
        <p:blipFill>
          <a:blip r:embed="rId3"/>
          <a:stretch/>
        </p:blipFill>
        <p:spPr bwMode="auto">
          <a:xfrm>
            <a:off x="672662" y="5822067"/>
            <a:ext cx="2499089" cy="415245"/>
          </a:xfrm>
          <a:prstGeom prst="rect">
            <a:avLst/>
          </a:prstGeom>
        </p:spPr>
      </p:pic>
      <p:pic>
        <p:nvPicPr>
          <p:cNvPr id="9" name="Grafik 14"/>
          <p:cNvPicPr>
            <a:picLocks noChangeAspect="1"/>
          </p:cNvPicPr>
          <p:nvPr userDrawn="1"/>
        </p:nvPicPr>
        <p:blipFill>
          <a:blip r:embed="rId4"/>
          <a:stretch/>
        </p:blipFill>
        <p:spPr bwMode="auto">
          <a:xfrm>
            <a:off x="3735728" y="5661248"/>
            <a:ext cx="1407078" cy="703822"/>
          </a:xfrm>
          <a:prstGeom prst="rect">
            <a:avLst/>
          </a:prstGeom>
        </p:spPr>
      </p:pic>
      <p:pic>
        <p:nvPicPr>
          <p:cNvPr id="10" name="Grafik 15"/>
          <p:cNvPicPr>
            <a:picLocks noChangeAspect="1"/>
          </p:cNvPicPr>
          <p:nvPr userDrawn="1"/>
        </p:nvPicPr>
        <p:blipFill>
          <a:blip r:embed="rId5"/>
          <a:stretch/>
        </p:blipFill>
        <p:spPr bwMode="auto">
          <a:xfrm>
            <a:off x="5706784" y="5805264"/>
            <a:ext cx="817193" cy="451770"/>
          </a:xfrm>
          <a:prstGeom prst="rect">
            <a:avLst/>
          </a:prstGeom>
        </p:spPr>
      </p:pic>
      <p:pic>
        <p:nvPicPr>
          <p:cNvPr id="11" name="Grafik 16"/>
          <p:cNvPicPr/>
          <p:nvPr userDrawn="1"/>
        </p:nvPicPr>
        <p:blipFill>
          <a:blip r:embed="rId6"/>
          <a:stretch/>
        </p:blipFill>
        <p:spPr bwMode="auto">
          <a:xfrm>
            <a:off x="7087955" y="5541189"/>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cxnSp>
        <p:nvCxnSpPr>
          <p:cNvPr id="13" name="Gerader Verbinder 2">
            <a:extLst>
              <a:ext uri="{FF2B5EF4-FFF2-40B4-BE49-F238E27FC236}">
                <a16:creationId xmlns:a16="http://schemas.microsoft.com/office/drawing/2014/main" id="{F56E36A4-28A3-464D-9CD7-B838EF2179CB}"/>
              </a:ext>
            </a:extLst>
          </p:cNvPr>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Mais-Bohnen-Gemenge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Mais-Bohnen-Gemenge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Mais-Bohnen-Gemenge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Mais-Bohnen-Gemenge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Mais-Bohnen-Gemenge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cxnSp>
        <p:nvCxnSpPr>
          <p:cNvPr id="4" name="Gerader Verbinder 2"/>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Inhaltsplatzhalter 3"/>
          <p:cNvPicPr>
            <a:picLocks noChangeAspect="1"/>
          </p:cNvPicPr>
          <p:nvPr userDrawn="1"/>
        </p:nvPicPr>
        <p:blipFill>
          <a:blip r:embed="rId8"/>
          <a:stretch/>
        </p:blipFill>
        <p:spPr bwMode="auto">
          <a:xfrm>
            <a:off x="147144" y="6406160"/>
            <a:ext cx="1090626" cy="380472"/>
          </a:xfrm>
          <a:prstGeom prst="rect">
            <a:avLst/>
          </a:prstGeom>
        </p:spPr>
      </p:pic>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Mais-Bohnen-Gemenge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Fußzeilenplatzhalter 3"/>
          <p:cNvSpPr>
            <a:spLocks noGrp="1"/>
          </p:cNvSpPr>
          <p:nvPr>
            <p:ph type="ftr" sz="quarter" idx="10"/>
          </p:nvPr>
        </p:nvSpPr>
        <p:spPr bwMode="auto"/>
        <p:txBody>
          <a:bodyPr/>
          <a:lstStyle/>
          <a:p>
            <a:pPr>
              <a:defRPr/>
            </a:pPr>
            <a:r>
              <a:rPr lang="de-DE"/>
              <a:t>Mais-Bohnen-Gemenge</a:t>
            </a:r>
          </a:p>
        </p:txBody>
      </p:sp>
      <p:pic>
        <p:nvPicPr>
          <p:cNvPr id="8" name="Inhaltsplatzhalter 7">
            <a:extLst>
              <a:ext uri="{FF2B5EF4-FFF2-40B4-BE49-F238E27FC236}">
                <a16:creationId xmlns:a16="http://schemas.microsoft.com/office/drawing/2014/main" id="{F14D5E4C-95CD-4CB5-92D3-C8BDE1FBA8C8}"/>
              </a:ext>
            </a:extLst>
          </p:cNvPr>
          <p:cNvPicPr>
            <a:picLocks noGrp="1" noChangeAspect="1"/>
          </p:cNvPicPr>
          <p:nvPr>
            <p:ph idx="1"/>
          </p:nvPr>
        </p:nvPicPr>
        <p:blipFill>
          <a:blip r:embed="rId3"/>
          <a:stretch>
            <a:fillRect/>
          </a:stretch>
        </p:blipFill>
        <p:spPr>
          <a:xfrm>
            <a:off x="3472704" y="12577"/>
            <a:ext cx="4809120" cy="6343774"/>
          </a:xfrm>
          <a:prstGeom prst="rect">
            <a:avLst/>
          </a:prstGeom>
        </p:spPr>
      </p:pic>
      <p:pic>
        <p:nvPicPr>
          <p:cNvPr id="3" name="Grafik 2">
            <a:extLst>
              <a:ext uri="{FF2B5EF4-FFF2-40B4-BE49-F238E27FC236}">
                <a16:creationId xmlns:a16="http://schemas.microsoft.com/office/drawing/2014/main" id="{DACCDD29-A2E5-428D-82F2-7D5FA584CF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5245" y="5618582"/>
            <a:ext cx="1998062" cy="473625"/>
          </a:xfrm>
          <a:prstGeom prst="rect">
            <a:avLst/>
          </a:prstGeom>
        </p:spPr>
      </p:pic>
      <p:pic>
        <p:nvPicPr>
          <p:cNvPr id="11" name="Grafik 10">
            <a:extLst>
              <a:ext uri="{FF2B5EF4-FFF2-40B4-BE49-F238E27FC236}">
                <a16:creationId xmlns:a16="http://schemas.microsoft.com/office/drawing/2014/main" id="{35326F35-BEEF-45A2-8EEA-2B49C52419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4371" y="5258142"/>
            <a:ext cx="1512107" cy="964606"/>
          </a:xfrm>
          <a:prstGeom prst="rect">
            <a:avLst/>
          </a:prstGeom>
        </p:spPr>
      </p:pic>
      <p:sp>
        <p:nvSpPr>
          <p:cNvPr id="4" name="Titel 1"/>
          <p:cNvSpPr>
            <a:spLocks noGrp="1"/>
          </p:cNvSpPr>
          <p:nvPr>
            <p:ph type="title"/>
          </p:nvPr>
        </p:nvSpPr>
        <p:spPr bwMode="auto">
          <a:xfrm>
            <a:off x="2040252" y="4700054"/>
            <a:ext cx="7674024" cy="918528"/>
          </a:xfrm>
        </p:spPr>
        <p:txBody>
          <a:bodyPr>
            <a:normAutofit fontScale="90000"/>
          </a:bodyPr>
          <a:lstStyle/>
          <a:p>
            <a:pPr algn="ctr">
              <a:defRPr/>
            </a:pPr>
            <a:r>
              <a:rPr lang="de-DE" b="1" dirty="0">
                <a:solidFill>
                  <a:schemeClr val="bg1"/>
                </a:solidFill>
              </a:rPr>
              <a:t>Online-Seminar </a:t>
            </a:r>
            <a:br>
              <a:rPr lang="de-DE" b="1" dirty="0">
                <a:solidFill>
                  <a:schemeClr val="bg1"/>
                </a:solidFill>
              </a:rPr>
            </a:br>
            <a:r>
              <a:rPr lang="de-DE" b="1" dirty="0">
                <a:solidFill>
                  <a:schemeClr val="bg1"/>
                </a:solidFill>
              </a:rPr>
              <a:t>Mais-Bohnen-Gemenge </a:t>
            </a:r>
            <a:br>
              <a:rPr lang="de-DE" b="1" dirty="0">
                <a:solidFill>
                  <a:schemeClr val="bg1"/>
                </a:solidFill>
              </a:rPr>
            </a:br>
            <a:r>
              <a:rPr lang="de-DE" b="1" dirty="0">
                <a:solidFill>
                  <a:schemeClr val="bg1"/>
                </a:solidFill>
              </a:rPr>
              <a:t>25.11.21</a:t>
            </a:r>
            <a:br>
              <a:rPr lang="de-DE" b="1" dirty="0">
                <a:solidFill>
                  <a:schemeClr val="bg1"/>
                </a:solidFill>
              </a:rPr>
            </a:br>
            <a:r>
              <a:rPr lang="de-DE" dirty="0"/>
              <a:t> </a:t>
            </a:r>
            <a:endParaRPr dirty="0"/>
          </a:p>
        </p:txBody>
      </p:sp>
    </p:spTree>
    <p:extLst>
      <p:ext uri="{BB962C8B-B14F-4D97-AF65-F5344CB8AC3E}">
        <p14:creationId xmlns:p14="http://schemas.microsoft.com/office/powerpoint/2010/main" val="1860424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Was können wir tun?</a:t>
            </a:r>
          </a:p>
        </p:txBody>
      </p:sp>
      <p:sp>
        <p:nvSpPr>
          <p:cNvPr id="5" name="Inhaltsplatzhalter 2"/>
          <p:cNvSpPr>
            <a:spLocks noGrp="1"/>
          </p:cNvSpPr>
          <p:nvPr>
            <p:ph idx="1"/>
          </p:nvPr>
        </p:nvSpPr>
        <p:spPr bwMode="auto">
          <a:xfrm>
            <a:off x="838200" y="1463040"/>
            <a:ext cx="10800806" cy="4713923"/>
          </a:xfrm>
        </p:spPr>
        <p:txBody>
          <a:bodyPr/>
          <a:lstStyle/>
          <a:p>
            <a:pPr marL="0" indent="0">
              <a:buNone/>
              <a:defRPr/>
            </a:pPr>
            <a:r>
              <a:rPr lang="de-DE" dirty="0"/>
              <a:t>Umsetzen von Anpassungsmaßnahmen, die an die betrieblichen und regionalen Gegebenheiten angepassten sind.</a:t>
            </a:r>
          </a:p>
          <a:p>
            <a:pPr marL="0" indent="0">
              <a:buNone/>
              <a:defRPr/>
            </a:pPr>
            <a:endParaRPr lang="de-DE" dirty="0"/>
          </a:p>
          <a:p>
            <a:pPr marL="0" indent="0">
              <a:buNone/>
              <a:defRPr/>
            </a:pPr>
            <a:r>
              <a:rPr lang="de-DE" b="1" dirty="0">
                <a:solidFill>
                  <a:schemeClr val="accent1"/>
                </a:solidFill>
              </a:rPr>
              <a:t>Ziel:</a:t>
            </a:r>
            <a:r>
              <a:rPr lang="de-DE" b="1" dirty="0"/>
              <a:t> Erhöhung der Widerstandsfähigkeit </a:t>
            </a:r>
            <a:br>
              <a:rPr lang="de-DE" b="1" dirty="0"/>
            </a:br>
            <a:r>
              <a:rPr lang="de-DE" b="1" dirty="0"/>
              <a:t>            (= Resilienz) des Betriebes</a:t>
            </a:r>
            <a:endParaRPr lang="de-DE" dirty="0"/>
          </a:p>
          <a:p>
            <a:pPr>
              <a:defRPr/>
            </a:pPr>
            <a:endParaRPr lang="de-DE"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3" name="Grafik 2">
            <a:extLst>
              <a:ext uri="{FF2B5EF4-FFF2-40B4-BE49-F238E27FC236}">
                <a16:creationId xmlns:a16="http://schemas.microsoft.com/office/drawing/2014/main" id="{C2741521-419B-4ADB-9AF6-033B1C94DB6B}"/>
              </a:ext>
            </a:extLst>
          </p:cNvPr>
          <p:cNvPicPr>
            <a:picLocks noChangeAspect="1"/>
          </p:cNvPicPr>
          <p:nvPr/>
        </p:nvPicPr>
        <p:blipFill>
          <a:blip r:embed="rId3"/>
          <a:stretch>
            <a:fillRect/>
          </a:stretch>
        </p:blipFill>
        <p:spPr>
          <a:xfrm>
            <a:off x="8743682" y="2276872"/>
            <a:ext cx="2688569" cy="3590855"/>
          </a:xfrm>
          <a:prstGeom prst="rect">
            <a:avLst/>
          </a:prstGeom>
        </p:spPr>
      </p:pic>
      <p:sp>
        <p:nvSpPr>
          <p:cNvPr id="8" name="Textfeld 7">
            <a:extLst>
              <a:ext uri="{FF2B5EF4-FFF2-40B4-BE49-F238E27FC236}">
                <a16:creationId xmlns:a16="http://schemas.microsoft.com/office/drawing/2014/main" id="{78847C86-1BE5-4E4A-9273-448DA1B7AD31}"/>
              </a:ext>
            </a:extLst>
          </p:cNvPr>
          <p:cNvSpPr txBox="1"/>
          <p:nvPr/>
        </p:nvSpPr>
        <p:spPr bwMode="auto">
          <a:xfrm>
            <a:off x="8743682" y="5867727"/>
            <a:ext cx="1842171" cy="430887"/>
          </a:xfrm>
          <a:prstGeom prst="rect">
            <a:avLst/>
          </a:prstGeom>
          <a:noFill/>
        </p:spPr>
        <p:txBody>
          <a:bodyPr wrap="none" rtlCol="0">
            <a:spAutoFit/>
          </a:bodyPr>
          <a:lstStyle/>
          <a:p>
            <a:r>
              <a:rPr lang="de-DE" sz="1100" dirty="0"/>
              <a:t>© Mais-Bohnen-Gemenge </a:t>
            </a:r>
          </a:p>
          <a:p>
            <a:r>
              <a:rPr lang="de-DE" sz="1100" dirty="0"/>
              <a:t>Jenny Fisher, Thünen-Institut</a:t>
            </a:r>
          </a:p>
        </p:txBody>
      </p:sp>
    </p:spTree>
    <p:extLst>
      <p:ext uri="{BB962C8B-B14F-4D97-AF65-F5344CB8AC3E}">
        <p14:creationId xmlns:p14="http://schemas.microsoft.com/office/powerpoint/2010/main" val="25787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Anpassungsmaßnahme – Mais-Bohnen-Gemenge</a:t>
            </a:r>
            <a:endParaRPr dirty="0"/>
          </a:p>
        </p:txBody>
      </p:sp>
      <p:sp>
        <p:nvSpPr>
          <p:cNvPr id="5" name="Fußzeilenplatzhalter 3"/>
          <p:cNvSpPr>
            <a:spLocks noGrp="1"/>
          </p:cNvSpPr>
          <p:nvPr>
            <p:ph type="ftr" sz="quarter" idx="10"/>
          </p:nvPr>
        </p:nvSpPr>
        <p:spPr bwMode="auto"/>
        <p:txBody>
          <a:bodyPr/>
          <a:lstStyle/>
          <a:p>
            <a:pPr>
              <a:defRPr/>
            </a:pPr>
            <a:r>
              <a:rPr lang="de-DE"/>
              <a:t>Mais-Bohnen-Gemenge</a:t>
            </a:r>
            <a:endParaRPr lang="de-DE" dirty="0"/>
          </a:p>
        </p:txBody>
      </p:sp>
      <p:sp>
        <p:nvSpPr>
          <p:cNvPr id="6" name="Inhaltsplatzhalter 4"/>
          <p:cNvSpPr>
            <a:spLocks noGrp="1"/>
          </p:cNvSpPr>
          <p:nvPr>
            <p:ph idx="1"/>
          </p:nvPr>
        </p:nvSpPr>
        <p:spPr bwMode="auto"/>
        <p:txBody>
          <a:bodyPr/>
          <a:lstStyle/>
          <a:p>
            <a:pPr marL="0" indent="0">
              <a:spcAft>
                <a:spcPts val="600"/>
              </a:spcAft>
              <a:buNone/>
              <a:defRPr/>
            </a:pPr>
            <a:r>
              <a:rPr lang="en-GB" altLang="de-DE" dirty="0">
                <a:solidFill>
                  <a:schemeClr val="tx1">
                    <a:lumMod val="75000"/>
                    <a:lumOff val="25000"/>
                  </a:schemeClr>
                </a:solidFill>
                <a:cs typeface="Arial" panose="020B0604020202020204" pitchFamily="34" charset="0"/>
              </a:rPr>
              <a:t>…</a:t>
            </a:r>
            <a:r>
              <a:rPr lang="en-GB" altLang="de-DE" dirty="0" err="1">
                <a:solidFill>
                  <a:schemeClr val="tx1">
                    <a:lumMod val="75000"/>
                    <a:lumOff val="25000"/>
                  </a:schemeClr>
                </a:solidFill>
                <a:cs typeface="Arial" panose="020B0604020202020204" pitchFamily="34" charset="0"/>
              </a:rPr>
              <a:t>mit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folgenden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Vorteilen</a:t>
            </a:r>
            <a:r>
              <a:rPr lang="en-GB" altLang="de-DE" dirty="0">
                <a:solidFill>
                  <a:schemeClr val="tx1">
                    <a:lumMod val="75000"/>
                    <a:lumOff val="25000"/>
                  </a:schemeClr>
                </a:solidFill>
                <a:cs typeface="Arial" panose="020B0604020202020204" pitchFamily="34" charset="0"/>
              </a:rPr>
              <a:t>:</a:t>
            </a:r>
          </a:p>
          <a:p>
            <a:pPr marL="0" indent="0">
              <a:spcBef>
                <a:spcPts val="0"/>
              </a:spcBef>
              <a:buNone/>
              <a:defRPr/>
            </a:pPr>
            <a:endParaRPr lang="en-GB" altLang="de-DE" sz="2400" dirty="0">
              <a:solidFill>
                <a:schemeClr val="tx1">
                  <a:lumMod val="75000"/>
                  <a:lumOff val="25000"/>
                </a:schemeClr>
              </a:solidFill>
              <a:cs typeface="Arial" panose="020B0604020202020204" pitchFamily="34" charset="0"/>
            </a:endParaRP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a:t>
            </a:r>
            <a:r>
              <a:rPr lang="de-DE" b="1" dirty="0">
                <a:solidFill>
                  <a:schemeClr val="tx1">
                    <a:lumMod val="75000"/>
                    <a:lumOff val="25000"/>
                  </a:schemeClr>
                </a:solidFill>
                <a:cs typeface="Arial" panose="020B0604020202020204" pitchFamily="34" charset="0"/>
              </a:rPr>
              <a:t>Aufweitung/Diversifizierung der Fruchtfolge</a:t>
            </a:r>
          </a:p>
          <a:p>
            <a:pPr>
              <a:lnSpc>
                <a:spcPct val="100000"/>
              </a:lnSpc>
              <a:buFont typeface="Courier New" panose="02070309020205020404" pitchFamily="49" charset="0"/>
              <a:buChar char="o"/>
              <a:defRPr/>
            </a:pPr>
            <a:r>
              <a:rPr lang="de-DE" b="1" dirty="0">
                <a:solidFill>
                  <a:schemeClr val="tx1">
                    <a:lumMod val="75000"/>
                    <a:lumOff val="25000"/>
                  </a:schemeClr>
                </a:solidFill>
                <a:cs typeface="Arial" panose="020B0604020202020204" pitchFamily="34" charset="0"/>
              </a:rPr>
              <a:t> Positive Effekte auf das Bodenleben durch Wurzelexsudate </a:t>
            </a:r>
          </a:p>
          <a:p>
            <a:pPr>
              <a:lnSpc>
                <a:spcPct val="100000"/>
              </a:lnSpc>
              <a:buFont typeface="Courier New" panose="02070309020205020404" pitchFamily="49" charset="0"/>
              <a:buChar char="o"/>
              <a:defRPr/>
            </a:pPr>
            <a:r>
              <a:rPr lang="de-DE" b="1" dirty="0">
                <a:solidFill>
                  <a:schemeClr val="tx1">
                    <a:lumMod val="75000"/>
                    <a:lumOff val="25000"/>
                  </a:schemeClr>
                </a:solidFill>
                <a:cs typeface="Arial" panose="020B0604020202020204" pitchFamily="34" charset="0"/>
              </a:rPr>
              <a:t> Weitverzweigtes und tiefes Wurzelsystem</a:t>
            </a:r>
          </a:p>
          <a:p>
            <a:pPr>
              <a:lnSpc>
                <a:spcPct val="100000"/>
              </a:lnSpc>
              <a:buFont typeface="Courier New" panose="02070309020205020404" pitchFamily="49" charset="0"/>
              <a:buChar char="o"/>
              <a:defRPr/>
            </a:pPr>
            <a:r>
              <a:rPr lang="de-DE" b="1" dirty="0">
                <a:solidFill>
                  <a:schemeClr val="tx1">
                    <a:lumMod val="75000"/>
                    <a:lumOff val="25000"/>
                  </a:schemeClr>
                </a:solidFill>
                <a:cs typeface="Arial" panose="020B0604020202020204" pitchFamily="34" charset="0"/>
              </a:rPr>
              <a:t> Höherer Bodendeckungsgrad ab Reihenschluss - Erosionsschutz</a:t>
            </a:r>
          </a:p>
          <a:p>
            <a:pPr marL="0" indent="0">
              <a:lnSpc>
                <a:spcPct val="100000"/>
              </a:lnSpc>
              <a:buNone/>
              <a:defRPr/>
            </a:pPr>
            <a:endParaRPr lang="de-DE" dirty="0"/>
          </a:p>
        </p:txBody>
      </p:sp>
    </p:spTree>
    <p:extLst>
      <p:ext uri="{BB962C8B-B14F-4D97-AF65-F5344CB8AC3E}">
        <p14:creationId xmlns:p14="http://schemas.microsoft.com/office/powerpoint/2010/main" val="1487722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Fokus: Verbesserung /Erhalt der Bodenstruktur </a:t>
            </a:r>
            <a:endParaRPr dirty="0"/>
          </a:p>
        </p:txBody>
      </p:sp>
      <p:sp>
        <p:nvSpPr>
          <p:cNvPr id="5" name="Fußzeilenplatzhalter 3"/>
          <p:cNvSpPr>
            <a:spLocks noGrp="1"/>
          </p:cNvSpPr>
          <p:nvPr>
            <p:ph type="ftr" sz="quarter" idx="10"/>
          </p:nvPr>
        </p:nvSpPr>
        <p:spPr bwMode="auto"/>
        <p:txBody>
          <a:bodyPr/>
          <a:lstStyle/>
          <a:p>
            <a:pPr>
              <a:defRPr/>
            </a:pPr>
            <a:r>
              <a:rPr lang="de-DE"/>
              <a:t>Mais-Bohnen-Gemenge</a:t>
            </a:r>
            <a:endParaRPr lang="de-DE" dirty="0"/>
          </a:p>
        </p:txBody>
      </p:sp>
      <p:sp>
        <p:nvSpPr>
          <p:cNvPr id="6" name="Inhaltsplatzhalter 4"/>
          <p:cNvSpPr>
            <a:spLocks noGrp="1"/>
          </p:cNvSpPr>
          <p:nvPr>
            <p:ph idx="1"/>
          </p:nvPr>
        </p:nvSpPr>
        <p:spPr bwMode="auto">
          <a:xfrm>
            <a:off x="838200" y="1283653"/>
            <a:ext cx="10515600" cy="4713923"/>
          </a:xfrm>
        </p:spPr>
        <p:txBody>
          <a:bodyPr/>
          <a:lstStyle/>
          <a:p>
            <a:pPr>
              <a:spcAft>
                <a:spcPts val="600"/>
              </a:spcAft>
              <a:buFont typeface="Wingdings"/>
              <a:buChar char="Ø"/>
              <a:defRPr/>
            </a:pPr>
            <a:r>
              <a:rPr lang="de-DE" b="1" dirty="0"/>
              <a:t> </a:t>
            </a:r>
            <a:r>
              <a:rPr lang="de-DE" sz="2600" dirty="0"/>
              <a:t>Diese führt zu:</a:t>
            </a:r>
          </a:p>
          <a:p>
            <a:pPr marL="808038" lvl="1" indent="-342900">
              <a:spcAft>
                <a:spcPts val="600"/>
              </a:spcAft>
              <a:buFont typeface="Courier New"/>
              <a:buChar char="o"/>
              <a:defRPr/>
            </a:pPr>
            <a:r>
              <a:rPr lang="de-DE" dirty="0"/>
              <a:t>Besserer und schnellerer Wasserinfiltration</a:t>
            </a:r>
          </a:p>
          <a:p>
            <a:pPr marL="808038" lvl="1" indent="-342900">
              <a:spcAft>
                <a:spcPts val="600"/>
              </a:spcAft>
              <a:buFont typeface="Courier New"/>
              <a:buChar char="o"/>
              <a:defRPr/>
            </a:pPr>
            <a:r>
              <a:rPr lang="de-DE" dirty="0"/>
              <a:t>Höherer Wasserspeicherfähigkeit</a:t>
            </a:r>
          </a:p>
          <a:p>
            <a:pPr marL="808038" lvl="1" indent="-342900">
              <a:spcAft>
                <a:spcPts val="600"/>
              </a:spcAft>
              <a:buFont typeface="Courier New"/>
              <a:buChar char="o"/>
              <a:defRPr/>
            </a:pPr>
            <a:r>
              <a:rPr lang="de-DE" dirty="0"/>
              <a:t>Geringerer Verschlämmungsneigung</a:t>
            </a:r>
          </a:p>
          <a:p>
            <a:pPr marL="808038" lvl="1" indent="-342900">
              <a:spcAft>
                <a:spcPts val="600"/>
              </a:spcAft>
              <a:buFont typeface="Courier New"/>
              <a:buChar char="o"/>
              <a:defRPr/>
            </a:pPr>
            <a:r>
              <a:rPr lang="de-DE" dirty="0"/>
              <a:t>Erosionsminderung</a:t>
            </a:r>
          </a:p>
          <a:p>
            <a:pPr marL="808038" lvl="1" indent="-342900">
              <a:spcAft>
                <a:spcPts val="600"/>
              </a:spcAft>
              <a:buFont typeface="Courier New"/>
              <a:buChar char="o"/>
              <a:defRPr/>
            </a:pPr>
            <a:r>
              <a:rPr lang="de-DE" dirty="0"/>
              <a:t>Höherer biologischer Aktivität</a:t>
            </a:r>
          </a:p>
          <a:p>
            <a:pPr marL="808038" lvl="1" indent="-342900">
              <a:spcAft>
                <a:spcPts val="600"/>
              </a:spcAft>
              <a:buFont typeface="Courier New"/>
              <a:buChar char="o"/>
              <a:defRPr/>
            </a:pPr>
            <a:r>
              <a:rPr lang="de-DE" dirty="0"/>
              <a:t>Höherer Tragfähigkeit, geringere Verdichtungsgefahr</a:t>
            </a:r>
          </a:p>
          <a:p>
            <a:pPr marL="0" lvl="1" indent="0">
              <a:spcAft>
                <a:spcPts val="600"/>
              </a:spcAft>
              <a:buNone/>
              <a:defRPr/>
            </a:pPr>
            <a:endParaRPr lang="de-DE" dirty="0"/>
          </a:p>
          <a:p>
            <a:pPr marL="0" lvl="1" indent="0">
              <a:spcAft>
                <a:spcPts val="600"/>
              </a:spcAft>
              <a:buNone/>
              <a:defRPr/>
            </a:pPr>
            <a:r>
              <a:rPr lang="de-DE" sz="2800" b="1" dirty="0">
                <a:solidFill>
                  <a:schemeClr val="accent1"/>
                </a:solidFill>
              </a:rPr>
              <a:t>	 Verbesserter Schutz bei Starkniederschlägen und Trockenheit</a:t>
            </a:r>
          </a:p>
          <a:p>
            <a:pPr marL="0" indent="0">
              <a:lnSpc>
                <a:spcPct val="100000"/>
              </a:lnSpc>
              <a:buNone/>
              <a:defRPr/>
            </a:pPr>
            <a:endParaRPr lang="de-DE" dirty="0"/>
          </a:p>
        </p:txBody>
      </p:sp>
      <p:sp>
        <p:nvSpPr>
          <p:cNvPr id="2" name="Pfeil: nach rechts 1">
            <a:extLst>
              <a:ext uri="{FF2B5EF4-FFF2-40B4-BE49-F238E27FC236}">
                <a16:creationId xmlns:a16="http://schemas.microsoft.com/office/drawing/2014/main" id="{DA1DB0BA-CDCD-4660-A037-2830346787B7}"/>
              </a:ext>
            </a:extLst>
          </p:cNvPr>
          <p:cNvSpPr/>
          <p:nvPr/>
        </p:nvSpPr>
        <p:spPr>
          <a:xfrm>
            <a:off x="854193" y="5080680"/>
            <a:ext cx="79208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715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Anpassungsmaßnahme – Mais-Bohnen-Gemenge</a:t>
            </a:r>
            <a:endParaRPr dirty="0"/>
          </a:p>
        </p:txBody>
      </p:sp>
      <p:sp>
        <p:nvSpPr>
          <p:cNvPr id="5" name="Fußzeilenplatzhalter 3"/>
          <p:cNvSpPr>
            <a:spLocks noGrp="1"/>
          </p:cNvSpPr>
          <p:nvPr>
            <p:ph type="ftr" sz="quarter" idx="10"/>
          </p:nvPr>
        </p:nvSpPr>
        <p:spPr bwMode="auto"/>
        <p:txBody>
          <a:bodyPr/>
          <a:lstStyle/>
          <a:p>
            <a:pPr>
              <a:defRPr/>
            </a:pPr>
            <a:r>
              <a:rPr lang="de-DE"/>
              <a:t>Mais-Bohnen-Gemenge</a:t>
            </a:r>
            <a:endParaRPr lang="de-DE" dirty="0"/>
          </a:p>
        </p:txBody>
      </p:sp>
      <p:sp>
        <p:nvSpPr>
          <p:cNvPr id="6" name="Inhaltsplatzhalter 4"/>
          <p:cNvSpPr>
            <a:spLocks noGrp="1"/>
          </p:cNvSpPr>
          <p:nvPr>
            <p:ph idx="1"/>
          </p:nvPr>
        </p:nvSpPr>
        <p:spPr bwMode="auto"/>
        <p:txBody>
          <a:bodyPr/>
          <a:lstStyle/>
          <a:p>
            <a:pPr marL="0" indent="0">
              <a:spcAft>
                <a:spcPts val="600"/>
              </a:spcAft>
              <a:buNone/>
              <a:defRPr/>
            </a:pPr>
            <a:r>
              <a:rPr lang="en-GB" altLang="de-DE" dirty="0">
                <a:solidFill>
                  <a:schemeClr val="tx1">
                    <a:lumMod val="75000"/>
                    <a:lumOff val="25000"/>
                  </a:schemeClr>
                </a:solidFill>
                <a:cs typeface="Arial" panose="020B0604020202020204" pitchFamily="34" charset="0"/>
              </a:rPr>
              <a:t>…</a:t>
            </a:r>
            <a:r>
              <a:rPr lang="en-GB" altLang="de-DE" dirty="0" err="1">
                <a:solidFill>
                  <a:schemeClr val="tx1">
                    <a:lumMod val="75000"/>
                    <a:lumOff val="25000"/>
                  </a:schemeClr>
                </a:solidFill>
                <a:cs typeface="Arial" panose="020B0604020202020204" pitchFamily="34" charset="0"/>
              </a:rPr>
              <a:t>mit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folgenden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weiteren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Vorteilen</a:t>
            </a:r>
            <a:r>
              <a:rPr lang="en-GB" altLang="de-DE" dirty="0">
                <a:solidFill>
                  <a:schemeClr val="tx1">
                    <a:lumMod val="75000"/>
                    <a:lumOff val="25000"/>
                  </a:schemeClr>
                </a:solidFill>
                <a:cs typeface="Arial" panose="020B0604020202020204" pitchFamily="34" charset="0"/>
              </a:rPr>
              <a:t>:</a:t>
            </a:r>
          </a:p>
          <a:p>
            <a:pPr marL="0" indent="0">
              <a:spcBef>
                <a:spcPts val="0"/>
              </a:spcBef>
              <a:buNone/>
              <a:defRPr/>
            </a:pPr>
            <a:endParaRPr lang="en-GB" altLang="de-DE" sz="2400" dirty="0">
              <a:solidFill>
                <a:schemeClr val="tx1">
                  <a:lumMod val="75000"/>
                  <a:lumOff val="25000"/>
                </a:schemeClr>
              </a:solidFill>
              <a:cs typeface="Arial" panose="020B0604020202020204" pitchFamily="34" charset="0"/>
            </a:endParaRP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N-Fixierung durch die Bohnen</a:t>
            </a: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Aufschluss von Mineralstoffen im Boden</a:t>
            </a: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Höhere Eiweißgehalte in der Silage durch den Bohnenpartner</a:t>
            </a: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Förderung der Biodiversität auf der Fläche</a:t>
            </a:r>
          </a:p>
          <a:p>
            <a:pPr marL="0" indent="0">
              <a:lnSpc>
                <a:spcPct val="100000"/>
              </a:lnSpc>
              <a:buNone/>
              <a:defRPr/>
            </a:pPr>
            <a:endParaRPr lang="de-DE" dirty="0"/>
          </a:p>
        </p:txBody>
      </p:sp>
    </p:spTree>
    <p:extLst>
      <p:ext uri="{BB962C8B-B14F-4D97-AF65-F5344CB8AC3E}">
        <p14:creationId xmlns:p14="http://schemas.microsoft.com/office/powerpoint/2010/main" val="973629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AA3B30-5B07-48FD-92CD-0518C8BF422D}"/>
              </a:ext>
            </a:extLst>
          </p:cNvPr>
          <p:cNvSpPr>
            <a:spLocks noGrp="1"/>
          </p:cNvSpPr>
          <p:nvPr>
            <p:ph type="title"/>
          </p:nvPr>
        </p:nvSpPr>
        <p:spPr/>
        <p:txBody>
          <a:bodyPr/>
          <a:lstStyle/>
          <a:p>
            <a:r>
              <a:rPr lang="de-DE" dirty="0"/>
              <a:t>Traditionelle Anbauweise</a:t>
            </a:r>
          </a:p>
        </p:txBody>
      </p:sp>
      <p:sp>
        <p:nvSpPr>
          <p:cNvPr id="4" name="Fußzeilenplatzhalter 3">
            <a:extLst>
              <a:ext uri="{FF2B5EF4-FFF2-40B4-BE49-F238E27FC236}">
                <a16:creationId xmlns:a16="http://schemas.microsoft.com/office/drawing/2014/main" id="{00189CE8-0D56-4D64-8D32-45600BBA5B68}"/>
              </a:ext>
            </a:extLst>
          </p:cNvPr>
          <p:cNvSpPr>
            <a:spLocks noGrp="1"/>
          </p:cNvSpPr>
          <p:nvPr>
            <p:ph type="ftr" sz="quarter" idx="10"/>
          </p:nvPr>
        </p:nvSpPr>
        <p:spPr/>
        <p:txBody>
          <a:bodyPr/>
          <a:lstStyle/>
          <a:p>
            <a:pPr>
              <a:defRPr/>
            </a:pPr>
            <a:r>
              <a:rPr lang="de-DE"/>
              <a:t>Mais-Bohnen-Gemenge</a:t>
            </a:r>
          </a:p>
        </p:txBody>
      </p:sp>
      <p:sp>
        <p:nvSpPr>
          <p:cNvPr id="7" name="Inhaltsplatzhalter 6">
            <a:extLst>
              <a:ext uri="{FF2B5EF4-FFF2-40B4-BE49-F238E27FC236}">
                <a16:creationId xmlns:a16="http://schemas.microsoft.com/office/drawing/2014/main" id="{6A0E4F25-FAF8-4F05-B243-8C157E6CC851}"/>
              </a:ext>
            </a:extLst>
          </p:cNvPr>
          <p:cNvSpPr>
            <a:spLocks noGrp="1"/>
          </p:cNvSpPr>
          <p:nvPr>
            <p:ph idx="1"/>
          </p:nvPr>
        </p:nvSpPr>
        <p:spPr>
          <a:xfrm>
            <a:off x="838200" y="1283653"/>
            <a:ext cx="6409928" cy="4713923"/>
          </a:xfrm>
        </p:spPr>
        <p:txBody>
          <a:bodyPr/>
          <a:lstStyle/>
          <a:p>
            <a:pPr>
              <a:lnSpc>
                <a:spcPct val="100000"/>
              </a:lnSpc>
              <a:buFont typeface="Courier New" panose="02070309020205020404" pitchFamily="49" charset="0"/>
              <a:buChar char="o"/>
              <a:defRPr/>
            </a:pPr>
            <a:r>
              <a:rPr lang="de-DE" sz="2400" dirty="0">
                <a:solidFill>
                  <a:schemeClr val="tx1">
                    <a:lumMod val="75000"/>
                    <a:lumOff val="25000"/>
                  </a:schemeClr>
                </a:solidFill>
                <a:latin typeface="Arial" panose="020B0604020202020204" pitchFamily="34" charset="0"/>
                <a:cs typeface="Arial" panose="020B0604020202020204" pitchFamily="34" charset="0"/>
              </a:rPr>
              <a:t> </a:t>
            </a:r>
            <a:r>
              <a:rPr lang="de-DE" sz="2600" dirty="0">
                <a:solidFill>
                  <a:schemeClr val="tx1">
                    <a:lumMod val="75000"/>
                    <a:lumOff val="25000"/>
                  </a:schemeClr>
                </a:solidFill>
                <a:cs typeface="Arial" panose="020B0604020202020204" pitchFamily="34" charset="0"/>
              </a:rPr>
              <a:t>In Nord-, Mittel- und Südamerika seit über </a:t>
            </a:r>
            <a:br>
              <a:rPr lang="de-DE" sz="2600" dirty="0">
                <a:solidFill>
                  <a:schemeClr val="tx1">
                    <a:lumMod val="75000"/>
                    <a:lumOff val="25000"/>
                  </a:schemeClr>
                </a:solidFill>
                <a:cs typeface="Arial" panose="020B0604020202020204" pitchFamily="34" charset="0"/>
              </a:rPr>
            </a:br>
            <a:r>
              <a:rPr lang="de-DE" sz="2600" dirty="0">
                <a:solidFill>
                  <a:schemeClr val="tx1">
                    <a:lumMod val="75000"/>
                    <a:lumOff val="25000"/>
                  </a:schemeClr>
                </a:solidFill>
                <a:cs typeface="Arial" panose="020B0604020202020204" pitchFamily="34" charset="0"/>
              </a:rPr>
              <a:t> 2000 Jahren – bekannt auch als </a:t>
            </a:r>
            <a:r>
              <a:rPr lang="de-DE" sz="2600" i="1" dirty="0" err="1">
                <a:solidFill>
                  <a:schemeClr val="tx1">
                    <a:lumMod val="75000"/>
                    <a:lumOff val="25000"/>
                  </a:schemeClr>
                </a:solidFill>
                <a:cs typeface="Arial" panose="020B0604020202020204" pitchFamily="34" charset="0"/>
              </a:rPr>
              <a:t>Milpa</a:t>
            </a:r>
            <a:r>
              <a:rPr lang="de-DE" sz="2600" dirty="0">
                <a:solidFill>
                  <a:schemeClr val="tx1">
                    <a:lumMod val="75000"/>
                    <a:lumOff val="25000"/>
                  </a:schemeClr>
                </a:solidFill>
                <a:cs typeface="Arial" panose="020B0604020202020204" pitchFamily="34" charset="0"/>
              </a:rPr>
              <a:t>-</a:t>
            </a:r>
            <a:br>
              <a:rPr lang="de-DE" sz="2600" dirty="0">
                <a:solidFill>
                  <a:schemeClr val="tx1">
                    <a:lumMod val="75000"/>
                    <a:lumOff val="25000"/>
                  </a:schemeClr>
                </a:solidFill>
                <a:cs typeface="Arial" panose="020B0604020202020204" pitchFamily="34" charset="0"/>
              </a:rPr>
            </a:br>
            <a:r>
              <a:rPr lang="de-DE" sz="2600" dirty="0">
                <a:solidFill>
                  <a:schemeClr val="tx1">
                    <a:lumMod val="75000"/>
                    <a:lumOff val="25000"/>
                  </a:schemeClr>
                </a:solidFill>
                <a:cs typeface="Arial" panose="020B0604020202020204" pitchFamily="34" charset="0"/>
              </a:rPr>
              <a:t> Anbau</a:t>
            </a:r>
          </a:p>
          <a:p>
            <a:pPr>
              <a:lnSpc>
                <a:spcPct val="100000"/>
              </a:lnSpc>
              <a:buFont typeface="Courier New" panose="02070309020205020404" pitchFamily="49" charset="0"/>
              <a:buChar char="o"/>
              <a:defRPr/>
            </a:pPr>
            <a:r>
              <a:rPr lang="de-DE" sz="2600" dirty="0">
                <a:solidFill>
                  <a:schemeClr val="tx1">
                    <a:lumMod val="75000"/>
                    <a:lumOff val="25000"/>
                  </a:schemeClr>
                </a:solidFill>
                <a:cs typeface="Arial" panose="020B0604020202020204" pitchFamily="34" charset="0"/>
              </a:rPr>
              <a:t> Der Mais ist der Leistungsträger, der der</a:t>
            </a:r>
            <a:br>
              <a:rPr lang="de-DE" sz="2600" dirty="0">
                <a:solidFill>
                  <a:schemeClr val="tx1">
                    <a:lumMod val="75000"/>
                    <a:lumOff val="25000"/>
                  </a:schemeClr>
                </a:solidFill>
                <a:cs typeface="Arial" panose="020B0604020202020204" pitchFamily="34" charset="0"/>
              </a:rPr>
            </a:br>
            <a:r>
              <a:rPr lang="de-DE" sz="2600" dirty="0">
                <a:solidFill>
                  <a:schemeClr val="tx1">
                    <a:lumMod val="75000"/>
                    <a:lumOff val="25000"/>
                  </a:schemeClr>
                </a:solidFill>
                <a:cs typeface="Arial" panose="020B0604020202020204" pitchFamily="34" charset="0"/>
              </a:rPr>
              <a:t> Bohne Halt gibt und Kohlenhydrate liefert. </a:t>
            </a:r>
          </a:p>
          <a:p>
            <a:pPr>
              <a:lnSpc>
                <a:spcPct val="100000"/>
              </a:lnSpc>
              <a:buFont typeface="Courier New" panose="02070309020205020404" pitchFamily="49" charset="0"/>
              <a:buChar char="o"/>
              <a:defRPr/>
            </a:pPr>
            <a:r>
              <a:rPr lang="de-DE" sz="2600" dirty="0">
                <a:solidFill>
                  <a:schemeClr val="tx1">
                    <a:lumMod val="75000"/>
                    <a:lumOff val="25000"/>
                  </a:schemeClr>
                </a:solidFill>
                <a:cs typeface="Arial" panose="020B0604020202020204" pitchFamily="34" charset="0"/>
              </a:rPr>
              <a:t> Die Bohne als Leguminose bringt wertvolles</a:t>
            </a:r>
            <a:br>
              <a:rPr lang="de-DE" sz="2600" dirty="0">
                <a:solidFill>
                  <a:schemeClr val="tx1">
                    <a:lumMod val="75000"/>
                    <a:lumOff val="25000"/>
                  </a:schemeClr>
                </a:solidFill>
                <a:cs typeface="Arial" panose="020B0604020202020204" pitchFamily="34" charset="0"/>
              </a:rPr>
            </a:br>
            <a:r>
              <a:rPr lang="de-DE" sz="2600" dirty="0">
                <a:solidFill>
                  <a:schemeClr val="tx1">
                    <a:lumMod val="75000"/>
                    <a:lumOff val="25000"/>
                  </a:schemeClr>
                </a:solidFill>
                <a:cs typeface="Arial" panose="020B0604020202020204" pitchFamily="34" charset="0"/>
              </a:rPr>
              <a:t> Eiweiß</a:t>
            </a:r>
          </a:p>
          <a:p>
            <a:pPr marL="0" indent="0">
              <a:lnSpc>
                <a:spcPct val="100000"/>
              </a:lnSpc>
              <a:buNone/>
              <a:defRPr/>
            </a:pPr>
            <a:r>
              <a:rPr lang="de-DE" sz="2600" dirty="0">
                <a:solidFill>
                  <a:schemeClr val="tx1">
                    <a:lumMod val="75000"/>
                    <a:lumOff val="25000"/>
                  </a:schemeClr>
                </a:solidFill>
                <a:cs typeface="Arial" panose="020B0604020202020204" pitchFamily="34" charset="0"/>
              </a:rPr>
              <a:t>	 </a:t>
            </a:r>
          </a:p>
          <a:p>
            <a:pPr marL="0" indent="0">
              <a:lnSpc>
                <a:spcPct val="100000"/>
              </a:lnSpc>
              <a:buNone/>
              <a:defRPr/>
            </a:pPr>
            <a:r>
              <a:rPr lang="de-DE" sz="2600" dirty="0">
                <a:solidFill>
                  <a:schemeClr val="tx1">
                    <a:lumMod val="75000"/>
                    <a:lumOff val="25000"/>
                  </a:schemeClr>
                </a:solidFill>
                <a:cs typeface="Arial" panose="020B0604020202020204" pitchFamily="34" charset="0"/>
              </a:rPr>
              <a:t>	„Unkraut“ ist für Mais ein Konkurrent, 	aber die Bohne ist eine </a:t>
            </a:r>
            <a:r>
              <a:rPr lang="de-DE" sz="2600" i="1" dirty="0">
                <a:solidFill>
                  <a:schemeClr val="accent1"/>
                </a:solidFill>
                <a:cs typeface="Arial" panose="020B0604020202020204" pitchFamily="34" charset="0"/>
              </a:rPr>
              <a:t>Partnerin</a:t>
            </a:r>
            <a:r>
              <a:rPr lang="de-DE" sz="2600" dirty="0">
                <a:solidFill>
                  <a:schemeClr val="tx1">
                    <a:lumMod val="75000"/>
                    <a:lumOff val="25000"/>
                  </a:schemeClr>
                </a:solidFill>
                <a:cs typeface="Arial" panose="020B0604020202020204" pitchFamily="34" charset="0"/>
              </a:rPr>
              <a:t>. </a:t>
            </a:r>
          </a:p>
          <a:p>
            <a:pPr>
              <a:lnSpc>
                <a:spcPct val="100000"/>
              </a:lnSpc>
              <a:buFont typeface="Courier New" panose="02070309020205020404" pitchFamily="49" charset="0"/>
              <a:buChar char="o"/>
              <a:defRPr/>
            </a:pPr>
            <a:endParaRPr lang="de-DE" sz="2400"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9B0D2309-DCF0-427C-82EA-EB47CDB10E86}"/>
              </a:ext>
            </a:extLst>
          </p:cNvPr>
          <p:cNvPicPr>
            <a:picLocks noChangeAspect="1"/>
          </p:cNvPicPr>
          <p:nvPr/>
        </p:nvPicPr>
        <p:blipFill>
          <a:blip r:embed="rId3"/>
          <a:stretch>
            <a:fillRect/>
          </a:stretch>
        </p:blipFill>
        <p:spPr>
          <a:xfrm>
            <a:off x="7672708" y="1094397"/>
            <a:ext cx="3681092" cy="4908123"/>
          </a:xfrm>
          <a:prstGeom prst="rect">
            <a:avLst/>
          </a:prstGeom>
        </p:spPr>
      </p:pic>
      <p:sp>
        <p:nvSpPr>
          <p:cNvPr id="6" name="Textfeld 5">
            <a:extLst>
              <a:ext uri="{FF2B5EF4-FFF2-40B4-BE49-F238E27FC236}">
                <a16:creationId xmlns:a16="http://schemas.microsoft.com/office/drawing/2014/main" id="{504B0455-47E6-4CCF-A341-07F42C1D1299}"/>
              </a:ext>
            </a:extLst>
          </p:cNvPr>
          <p:cNvSpPr txBox="1"/>
          <p:nvPr/>
        </p:nvSpPr>
        <p:spPr bwMode="auto">
          <a:xfrm>
            <a:off x="8748600" y="6092214"/>
            <a:ext cx="2605200" cy="261610"/>
          </a:xfrm>
          <a:prstGeom prst="rect">
            <a:avLst/>
          </a:prstGeom>
          <a:noFill/>
        </p:spPr>
        <p:txBody>
          <a:bodyPr wrap="none" rtlCol="0">
            <a:spAutoFit/>
          </a:bodyPr>
          <a:lstStyle/>
          <a:p>
            <a:r>
              <a:rPr lang="de-DE" sz="1100" dirty="0"/>
              <a:t>Traditioneller </a:t>
            </a:r>
            <a:r>
              <a:rPr lang="de-DE" sz="1100" dirty="0" err="1"/>
              <a:t>Milpa</a:t>
            </a:r>
            <a:r>
              <a:rPr lang="de-DE" sz="1100" dirty="0"/>
              <a:t>-Anbau, wikimedia.org</a:t>
            </a:r>
          </a:p>
        </p:txBody>
      </p:sp>
      <p:sp>
        <p:nvSpPr>
          <p:cNvPr id="5" name="Pfeil: nach rechts 4">
            <a:extLst>
              <a:ext uri="{FF2B5EF4-FFF2-40B4-BE49-F238E27FC236}">
                <a16:creationId xmlns:a16="http://schemas.microsoft.com/office/drawing/2014/main" id="{D5BC5657-ED4D-4D0D-8E20-D05229D8B39F}"/>
              </a:ext>
            </a:extLst>
          </p:cNvPr>
          <p:cNvSpPr/>
          <p:nvPr/>
        </p:nvSpPr>
        <p:spPr>
          <a:xfrm>
            <a:off x="838200" y="5089715"/>
            <a:ext cx="72129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92565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2" presetClass="entr" presetSubtype="4"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 calcmode="lin" valueType="num">
                                      <p:cBhvr additive="base">
                                        <p:cTn id="1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91344" y="374160"/>
            <a:ext cx="11593288" cy="918528"/>
          </a:xfrm>
        </p:spPr>
        <p:txBody>
          <a:bodyPr>
            <a:normAutofit/>
          </a:bodyPr>
          <a:lstStyle/>
          <a:p>
            <a:pPr>
              <a:defRPr/>
            </a:pPr>
            <a:r>
              <a:rPr lang="de-DE" dirty="0"/>
              <a:t>FAZIT</a:t>
            </a:r>
            <a:endParaRPr dirty="0"/>
          </a:p>
        </p:txBody>
      </p:sp>
      <p:sp>
        <p:nvSpPr>
          <p:cNvPr id="5" name="Fußzeilenplatzhalter 3"/>
          <p:cNvSpPr>
            <a:spLocks noGrp="1"/>
          </p:cNvSpPr>
          <p:nvPr>
            <p:ph type="ftr" sz="quarter" idx="10"/>
          </p:nvPr>
        </p:nvSpPr>
        <p:spPr bwMode="auto"/>
        <p:txBody>
          <a:bodyPr/>
          <a:lstStyle/>
          <a:p>
            <a:pPr>
              <a:defRPr/>
            </a:pPr>
            <a:r>
              <a:rPr lang="de-DE"/>
              <a:t>Mais-Bohnen-Gemenge</a:t>
            </a:r>
            <a:endParaRPr lang="de-DE" dirty="0"/>
          </a:p>
        </p:txBody>
      </p:sp>
      <p:sp>
        <p:nvSpPr>
          <p:cNvPr id="6" name="Inhaltsplatzhalter 4"/>
          <p:cNvSpPr>
            <a:spLocks noGrp="1"/>
          </p:cNvSpPr>
          <p:nvPr>
            <p:ph idx="1"/>
          </p:nvPr>
        </p:nvSpPr>
        <p:spPr bwMode="auto">
          <a:xfrm>
            <a:off x="3575720" y="1463040"/>
            <a:ext cx="7778080" cy="4713923"/>
          </a:xfrm>
        </p:spPr>
        <p:txBody>
          <a:bodyPr/>
          <a:lstStyle/>
          <a:p>
            <a:pPr marL="742950" lvl="1" indent="0" algn="ctr">
              <a:spcAft>
                <a:spcPts val="600"/>
              </a:spcAft>
              <a:buNone/>
              <a:defRPr/>
            </a:pPr>
            <a:r>
              <a:rPr lang="de-DE" b="1" dirty="0"/>
              <a:t>„Es wächst zusammen, was zusammen gehört!“ (Willy Brandt)</a:t>
            </a:r>
            <a:endParaRPr lang="de-DE" dirty="0"/>
          </a:p>
          <a:p>
            <a:pPr marL="742950" lvl="1" indent="0">
              <a:spcAft>
                <a:spcPts val="600"/>
              </a:spcAft>
              <a:buNone/>
              <a:defRPr/>
            </a:pPr>
            <a:endParaRPr lang="de-DE" dirty="0"/>
          </a:p>
          <a:p>
            <a:pPr marL="742950" lvl="1" indent="0" algn="ctr">
              <a:spcAft>
                <a:spcPts val="600"/>
              </a:spcAft>
              <a:buNone/>
              <a:defRPr/>
            </a:pPr>
            <a:r>
              <a:rPr lang="de-DE" dirty="0"/>
              <a:t>Ein Mais-Bohnen-Gemenge kann auch aus Sicht der </a:t>
            </a:r>
            <a:br>
              <a:rPr lang="de-DE" dirty="0"/>
            </a:br>
            <a:r>
              <a:rPr lang="de-DE" dirty="0"/>
              <a:t>Klimawandelanpassung eine sinnvolle Ergänzung </a:t>
            </a:r>
            <a:br>
              <a:rPr lang="de-DE" dirty="0"/>
            </a:br>
            <a:r>
              <a:rPr lang="de-DE" dirty="0"/>
              <a:t>in der Fruchtfolge sein mit:</a:t>
            </a:r>
          </a:p>
          <a:p>
            <a:pPr marL="742950" lvl="1" indent="0" algn="ctr">
              <a:spcAft>
                <a:spcPts val="600"/>
              </a:spcAft>
              <a:buNone/>
              <a:defRPr/>
            </a:pPr>
            <a:r>
              <a:rPr lang="de-DE" dirty="0"/>
              <a:t> </a:t>
            </a:r>
            <a:r>
              <a:rPr lang="de-DE" b="1" dirty="0"/>
              <a:t>positiver Wirkung auf den Boden, das Bodenleben und den Nährstoffkreislauf</a:t>
            </a:r>
          </a:p>
          <a:p>
            <a:pPr marL="742950" lvl="1" indent="0" algn="ctr">
              <a:spcAft>
                <a:spcPts val="600"/>
              </a:spcAft>
              <a:buNone/>
              <a:defRPr/>
            </a:pPr>
            <a:endParaRPr lang="de-DE" sz="2400" b="1" dirty="0"/>
          </a:p>
          <a:p>
            <a:pPr marL="742950" lvl="1" indent="0" algn="ctr">
              <a:spcAft>
                <a:spcPts val="600"/>
              </a:spcAft>
              <a:buNone/>
              <a:defRPr/>
            </a:pPr>
            <a:r>
              <a:rPr lang="de-DE" b="1" dirty="0">
                <a:solidFill>
                  <a:schemeClr val="accent1"/>
                </a:solidFill>
                <a:latin typeface="+mj-lt"/>
              </a:rPr>
              <a:t>Vielen Dank für Ihre Aufmerksamkeit!</a:t>
            </a:r>
            <a:endParaRPr sz="2400" b="1" dirty="0">
              <a:solidFill>
                <a:schemeClr val="accent1"/>
              </a:solidFill>
              <a:latin typeface="+mj-lt"/>
            </a:endParaRPr>
          </a:p>
          <a:p>
            <a:pPr>
              <a:defRPr/>
            </a:pPr>
            <a:endParaRPr lang="de-DE" dirty="0"/>
          </a:p>
        </p:txBody>
      </p:sp>
      <p:sp>
        <p:nvSpPr>
          <p:cNvPr id="7" name="Textfeld 6">
            <a:extLst>
              <a:ext uri="{FF2B5EF4-FFF2-40B4-BE49-F238E27FC236}">
                <a16:creationId xmlns:a16="http://schemas.microsoft.com/office/drawing/2014/main" id="{9DC21717-3303-4714-9700-5BDFB6CF2556}"/>
              </a:ext>
            </a:extLst>
          </p:cNvPr>
          <p:cNvSpPr txBox="1"/>
          <p:nvPr/>
        </p:nvSpPr>
        <p:spPr bwMode="auto">
          <a:xfrm>
            <a:off x="407368" y="5835769"/>
            <a:ext cx="3456384" cy="261610"/>
          </a:xfrm>
          <a:prstGeom prst="rect">
            <a:avLst/>
          </a:prstGeom>
          <a:noFill/>
        </p:spPr>
        <p:txBody>
          <a:bodyPr wrap="square" rtlCol="0">
            <a:spAutoFit/>
          </a:bodyPr>
          <a:lstStyle/>
          <a:p>
            <a:r>
              <a:rPr lang="de-DE" sz="1100" dirty="0"/>
              <a:t>Mais-Bohnen-Gemenge, Jenny Fischer, Thünen-Institut</a:t>
            </a:r>
          </a:p>
        </p:txBody>
      </p:sp>
      <p:pic>
        <p:nvPicPr>
          <p:cNvPr id="2" name="Grafik 1">
            <a:extLst>
              <a:ext uri="{FF2B5EF4-FFF2-40B4-BE49-F238E27FC236}">
                <a16:creationId xmlns:a16="http://schemas.microsoft.com/office/drawing/2014/main" id="{F0BE23A0-78C3-4AC6-8729-6ABDEDDC0122}"/>
              </a:ext>
            </a:extLst>
          </p:cNvPr>
          <p:cNvPicPr>
            <a:picLocks noChangeAspect="1"/>
          </p:cNvPicPr>
          <p:nvPr/>
        </p:nvPicPr>
        <p:blipFill>
          <a:blip r:embed="rId3"/>
          <a:stretch>
            <a:fillRect/>
          </a:stretch>
        </p:blipFill>
        <p:spPr>
          <a:xfrm>
            <a:off x="407368" y="1215396"/>
            <a:ext cx="3456384" cy="4611775"/>
          </a:xfrm>
          <a:prstGeom prst="rect">
            <a:avLst/>
          </a:prstGeom>
        </p:spPr>
      </p:pic>
    </p:spTree>
    <p:extLst>
      <p:ext uri="{BB962C8B-B14F-4D97-AF65-F5344CB8AC3E}">
        <p14:creationId xmlns:p14="http://schemas.microsoft.com/office/powerpoint/2010/main" val="2641072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 Ablauf</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8" name="Inhaltsplatzhalter 7">
            <a:extLst>
              <a:ext uri="{FF2B5EF4-FFF2-40B4-BE49-F238E27FC236}">
                <a16:creationId xmlns:a16="http://schemas.microsoft.com/office/drawing/2014/main" id="{F14D5E4C-95CD-4CB5-92D3-C8BDE1FBA8C8}"/>
              </a:ext>
            </a:extLst>
          </p:cNvPr>
          <p:cNvPicPr>
            <a:picLocks noGrp="1" noChangeAspect="1"/>
          </p:cNvPicPr>
          <p:nvPr>
            <p:ph idx="1"/>
          </p:nvPr>
        </p:nvPicPr>
        <p:blipFill>
          <a:blip r:embed="rId3"/>
          <a:stretch>
            <a:fillRect/>
          </a:stretch>
        </p:blipFill>
        <p:spPr>
          <a:xfrm>
            <a:off x="8770603" y="1711702"/>
            <a:ext cx="2572498" cy="3434595"/>
          </a:xfrm>
          <a:prstGeom prst="rect">
            <a:avLst/>
          </a:prstGeom>
        </p:spPr>
      </p:pic>
      <p:sp>
        <p:nvSpPr>
          <p:cNvPr id="9" name="Rechteck 8">
            <a:extLst>
              <a:ext uri="{FF2B5EF4-FFF2-40B4-BE49-F238E27FC236}">
                <a16:creationId xmlns:a16="http://schemas.microsoft.com/office/drawing/2014/main" id="{8FB3530D-C0CF-45A5-98D6-0820A0EBC2F7}"/>
              </a:ext>
            </a:extLst>
          </p:cNvPr>
          <p:cNvSpPr/>
          <p:nvPr/>
        </p:nvSpPr>
        <p:spPr>
          <a:xfrm>
            <a:off x="1271463" y="1290549"/>
            <a:ext cx="7457365" cy="4573816"/>
          </a:xfrm>
          <a:prstGeom prst="rect">
            <a:avLst/>
          </a:prstGeom>
        </p:spPr>
        <p:txBody>
          <a:bodyPr wrap="square">
            <a:spAutoFit/>
          </a:bodyPr>
          <a:lstStyle/>
          <a:p>
            <a:pPr marL="630555" indent="-630555">
              <a:lnSpc>
                <a:spcPct val="115000"/>
              </a:lnSpc>
              <a:spcAft>
                <a:spcPts val="1000"/>
              </a:spcAft>
            </a:pPr>
            <a:r>
              <a:rPr lang="de-DE" dirty="0">
                <a:latin typeface="Calibri" panose="020F0502020204030204" pitchFamily="34" charset="0"/>
                <a:ea typeface="Calibri" panose="020F0502020204030204" pitchFamily="34" charset="0"/>
                <a:cs typeface="Times New Roman" panose="02020603050405020304" pitchFamily="18" charset="0"/>
              </a:rPr>
              <a:t>19:00 Uhr      </a:t>
            </a:r>
            <a:r>
              <a:rPr lang="de-DE" b="1" dirty="0">
                <a:latin typeface="Calibri" panose="020F0502020204030204" pitchFamily="34" charset="0"/>
                <a:ea typeface="Calibri" panose="020F0502020204030204" pitchFamily="34" charset="0"/>
                <a:cs typeface="Times New Roman" panose="02020603050405020304" pitchFamily="18" charset="0"/>
              </a:rPr>
              <a:t>Begrüßung -</a:t>
            </a:r>
            <a:br>
              <a:rPr lang="de-DE" b="1" dirty="0">
                <a:latin typeface="Calibri" panose="020F0502020204030204" pitchFamily="34" charset="0"/>
                <a:ea typeface="Calibri" panose="020F0502020204030204" pitchFamily="34" charset="0"/>
                <a:cs typeface="Times New Roman" panose="02020603050405020304" pitchFamily="18" charset="0"/>
              </a:rPr>
            </a:br>
            <a:r>
              <a:rPr lang="de-DE" b="1" dirty="0">
                <a:latin typeface="Calibri" panose="020F0502020204030204" pitchFamily="34" charset="0"/>
                <a:ea typeface="Calibri" panose="020F0502020204030204" pitchFamily="34" charset="0"/>
                <a:cs typeface="Times New Roman" panose="02020603050405020304" pitchFamily="18" charset="0"/>
              </a:rPr>
              <a:t>            Notwendigkeit zur Anpassung an den Klimawandel</a:t>
            </a:r>
            <a:r>
              <a:rPr lang="de-DE" dirty="0">
                <a:latin typeface="Calibri" panose="020F0502020204030204" pitchFamily="34" charset="0"/>
                <a:ea typeface="Calibri" panose="020F0502020204030204" pitchFamily="34" charset="0"/>
                <a:cs typeface="Times New Roman" panose="02020603050405020304" pitchFamily="18" charset="0"/>
              </a:rPr>
              <a:t> </a:t>
            </a:r>
            <a:br>
              <a:rPr lang="de-DE" dirty="0">
                <a:latin typeface="Calibri" panose="020F0502020204030204" pitchFamily="34" charset="0"/>
                <a:ea typeface="Calibri" panose="020F0502020204030204" pitchFamily="34" charset="0"/>
                <a:cs typeface="Times New Roman" panose="02020603050405020304" pitchFamily="18" charset="0"/>
              </a:rPr>
            </a:br>
            <a:r>
              <a:rPr lang="de-DE" dirty="0">
                <a:latin typeface="Calibri" panose="020F0502020204030204" pitchFamily="34" charset="0"/>
                <a:ea typeface="Calibri" panose="020F0502020204030204" pitchFamily="34" charset="0"/>
                <a:cs typeface="Times New Roman" panose="02020603050405020304" pitchFamily="18" charset="0"/>
              </a:rPr>
              <a:t>            Sabine Sommer, Bodensee-Stiftung</a:t>
            </a:r>
            <a:endParaRPr lang="de-DE" sz="1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tabLst>
                <a:tab pos="540385" algn="l"/>
                <a:tab pos="630555" algn="l"/>
                <a:tab pos="990600" algn="l"/>
              </a:tabLst>
            </a:pPr>
            <a:r>
              <a:rPr lang="de-DE" dirty="0">
                <a:latin typeface="Calibri" panose="020F0502020204030204" pitchFamily="34" charset="0"/>
                <a:ea typeface="Calibri" panose="020F0502020204030204" pitchFamily="34" charset="0"/>
                <a:cs typeface="Times New Roman" panose="02020603050405020304" pitchFamily="18" charset="0"/>
              </a:rPr>
              <a:t>19:15 Uhr      </a:t>
            </a:r>
            <a:r>
              <a:rPr lang="de-DE" b="1" dirty="0">
                <a:latin typeface="Calibri" panose="020F0502020204030204" pitchFamily="34" charset="0"/>
                <a:ea typeface="Calibri" panose="020F0502020204030204" pitchFamily="34" charset="0"/>
                <a:cs typeface="Times New Roman" panose="02020603050405020304" pitchFamily="18" charset="0"/>
              </a:rPr>
              <a:t>Pflanzenbauliche Aspekte zum Anbau von Mais-Bohnen-   </a:t>
            </a:r>
            <a:br>
              <a:rPr lang="de-DE" b="1" dirty="0">
                <a:latin typeface="Calibri" panose="020F0502020204030204" pitchFamily="34" charset="0"/>
                <a:ea typeface="Calibri" panose="020F0502020204030204" pitchFamily="34" charset="0"/>
                <a:cs typeface="Times New Roman" panose="02020603050405020304" pitchFamily="18" charset="0"/>
              </a:rPr>
            </a:br>
            <a:r>
              <a:rPr lang="de-DE" b="1" dirty="0">
                <a:latin typeface="Calibri" panose="020F0502020204030204" pitchFamily="34" charset="0"/>
                <a:ea typeface="Calibri" panose="020F0502020204030204" pitchFamily="34" charset="0"/>
                <a:cs typeface="Times New Roman" panose="02020603050405020304" pitchFamily="18" charset="0"/>
              </a:rPr>
              <a:t>                       Gemenge -</a:t>
            </a:r>
            <a:br>
              <a:rPr lang="de-DE" b="1" dirty="0">
                <a:latin typeface="Calibri" panose="020F0502020204030204" pitchFamily="34" charset="0"/>
                <a:ea typeface="Calibri" panose="020F0502020204030204" pitchFamily="34" charset="0"/>
                <a:cs typeface="Times New Roman" panose="02020603050405020304" pitchFamily="18" charset="0"/>
              </a:rPr>
            </a:br>
            <a:r>
              <a:rPr lang="de-DE" b="1" dirty="0">
                <a:latin typeface="Calibri" panose="020F0502020204030204" pitchFamily="34" charset="0"/>
                <a:ea typeface="Calibri" panose="020F0502020204030204" pitchFamily="34" charset="0"/>
                <a:cs typeface="Times New Roman" panose="02020603050405020304" pitchFamily="18" charset="0"/>
              </a:rPr>
              <a:t>                        Beitrag zur Bodenbedeckung und Biodiversität auf dem Acker</a:t>
            </a:r>
            <a:r>
              <a:rPr lang="de-DE" dirty="0">
                <a:latin typeface="Calibri" panose="020F0502020204030204" pitchFamily="34" charset="0"/>
                <a:ea typeface="Calibri" panose="020F0502020204030204" pitchFamily="34" charset="0"/>
                <a:cs typeface="Times New Roman" panose="02020603050405020304" pitchFamily="18" charset="0"/>
              </a:rPr>
              <a:t> </a:t>
            </a:r>
            <a:br>
              <a:rPr lang="de-DE" dirty="0">
                <a:latin typeface="Calibri" panose="020F0502020204030204" pitchFamily="34" charset="0"/>
                <a:ea typeface="Calibri" panose="020F0502020204030204" pitchFamily="34" charset="0"/>
                <a:cs typeface="Times New Roman" panose="02020603050405020304" pitchFamily="18" charset="0"/>
              </a:rPr>
            </a:br>
            <a:r>
              <a:rPr lang="de-DE" dirty="0">
                <a:latin typeface="Calibri" panose="020F0502020204030204" pitchFamily="34" charset="0"/>
                <a:ea typeface="Calibri" panose="020F0502020204030204" pitchFamily="34" charset="0"/>
                <a:cs typeface="Times New Roman" panose="02020603050405020304" pitchFamily="18" charset="0"/>
              </a:rPr>
              <a:t>                        Prof. Dr. Maria Müller-Lindenlauf, </a:t>
            </a:r>
            <a:r>
              <a:rPr lang="de-DE" dirty="0" err="1">
                <a:latin typeface="Calibri" panose="020F0502020204030204" pitchFamily="34" charset="0"/>
                <a:ea typeface="Calibri" panose="020F0502020204030204" pitchFamily="34" charset="0"/>
                <a:cs typeface="Times New Roman" panose="02020603050405020304" pitchFamily="18" charset="0"/>
              </a:rPr>
              <a:t>HfWU</a:t>
            </a:r>
            <a:r>
              <a:rPr lang="de-DE" dirty="0">
                <a:latin typeface="Calibri" panose="020F0502020204030204" pitchFamily="34" charset="0"/>
                <a:ea typeface="Calibri" panose="020F0502020204030204" pitchFamily="34" charset="0"/>
                <a:cs typeface="Times New Roman" panose="02020603050405020304" pitchFamily="18" charset="0"/>
              </a:rPr>
              <a:t> Nürtingen</a:t>
            </a:r>
            <a:endParaRPr lang="de-DE" sz="1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pPr>
            <a:r>
              <a:rPr lang="de-DE" dirty="0">
                <a:latin typeface="Calibri" panose="020F0502020204030204" pitchFamily="34" charset="0"/>
                <a:ea typeface="Calibri" panose="020F0502020204030204" pitchFamily="34" charset="0"/>
                <a:cs typeface="Times New Roman" panose="02020603050405020304" pitchFamily="18" charset="0"/>
              </a:rPr>
              <a:t>19:35 Uhr     </a:t>
            </a:r>
            <a:r>
              <a:rPr lang="de-DE" b="1" dirty="0">
                <a:latin typeface="Calibri" panose="020F0502020204030204" pitchFamily="34" charset="0"/>
                <a:ea typeface="Calibri" panose="020F0502020204030204" pitchFamily="34" charset="0"/>
                <a:cs typeface="Times New Roman" panose="02020603050405020304" pitchFamily="18" charset="0"/>
              </a:rPr>
              <a:t>Einsatz von Mais-Stangenbohnen-Silage in der</a:t>
            </a:r>
            <a:br>
              <a:rPr lang="de-DE" b="1" dirty="0">
                <a:latin typeface="Calibri" panose="020F0502020204030204" pitchFamily="34" charset="0"/>
                <a:ea typeface="Calibri" panose="020F0502020204030204" pitchFamily="34" charset="0"/>
                <a:cs typeface="Times New Roman" panose="02020603050405020304" pitchFamily="18" charset="0"/>
              </a:rPr>
            </a:br>
            <a:r>
              <a:rPr lang="de-DE" b="1" dirty="0">
                <a:latin typeface="Calibri" panose="020F0502020204030204" pitchFamily="34" charset="0"/>
                <a:ea typeface="Calibri" panose="020F0502020204030204" pitchFamily="34" charset="0"/>
                <a:cs typeface="Times New Roman" panose="02020603050405020304" pitchFamily="18" charset="0"/>
              </a:rPr>
              <a:t>                       Milchviehfütterung</a:t>
            </a:r>
            <a:br>
              <a:rPr lang="de-DE" dirty="0">
                <a:latin typeface="Calibri" panose="020F0502020204030204" pitchFamily="34" charset="0"/>
                <a:ea typeface="Calibri" panose="020F0502020204030204" pitchFamily="34" charset="0"/>
                <a:cs typeface="Times New Roman" panose="02020603050405020304" pitchFamily="18" charset="0"/>
              </a:rPr>
            </a:br>
            <a:r>
              <a:rPr lang="de-DE" dirty="0">
                <a:latin typeface="Calibri" panose="020F0502020204030204" pitchFamily="34" charset="0"/>
                <a:ea typeface="Calibri" panose="020F0502020204030204" pitchFamily="34" charset="0"/>
                <a:cs typeface="Times New Roman" panose="02020603050405020304" pitchFamily="18" charset="0"/>
              </a:rPr>
              <a:t>	      Dr. Thomas Jilg, (LAZBW, a.D.)</a:t>
            </a:r>
            <a:endParaRPr lang="de-DE" sz="1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600"/>
              </a:spcAft>
            </a:pPr>
            <a:r>
              <a:rPr lang="de-DE" dirty="0">
                <a:latin typeface="Calibri" panose="020F0502020204030204" pitchFamily="34" charset="0"/>
                <a:ea typeface="Calibri" panose="020F0502020204030204" pitchFamily="34" charset="0"/>
                <a:cs typeface="Times New Roman" panose="02020603050405020304" pitchFamily="18" charset="0"/>
              </a:rPr>
              <a:t>19:55 Uhr     </a:t>
            </a:r>
            <a:r>
              <a:rPr lang="de-DE" b="1" dirty="0">
                <a:latin typeface="Calibri" panose="020F0502020204030204" pitchFamily="34" charset="0"/>
                <a:ea typeface="Calibri" panose="020F0502020204030204" pitchFamily="34" charset="0"/>
                <a:cs typeface="Times New Roman" panose="02020603050405020304" pitchFamily="18" charset="0"/>
              </a:rPr>
              <a:t>Erfahrungen eines Landwirts mit Mais-Bohnen-Gemenge</a:t>
            </a:r>
            <a:r>
              <a:rPr lang="de-DE" dirty="0">
                <a:latin typeface="Calibri" panose="020F0502020204030204" pitchFamily="34" charset="0"/>
                <a:ea typeface="Calibri" panose="020F0502020204030204" pitchFamily="34" charset="0"/>
                <a:cs typeface="Times New Roman" panose="02020603050405020304" pitchFamily="18" charset="0"/>
              </a:rPr>
              <a:t> </a:t>
            </a:r>
            <a:br>
              <a:rPr lang="de-DE" dirty="0">
                <a:latin typeface="Calibri" panose="020F0502020204030204" pitchFamily="34" charset="0"/>
                <a:ea typeface="Calibri" panose="020F0502020204030204" pitchFamily="34" charset="0"/>
                <a:cs typeface="Times New Roman" panose="02020603050405020304" pitchFamily="18" charset="0"/>
              </a:rPr>
            </a:br>
            <a:r>
              <a:rPr lang="de-DE" dirty="0">
                <a:latin typeface="Calibri" panose="020F0502020204030204" pitchFamily="34" charset="0"/>
                <a:ea typeface="Calibri" panose="020F0502020204030204" pitchFamily="34" charset="0"/>
                <a:cs typeface="Times New Roman" panose="02020603050405020304" pitchFamily="18" charset="0"/>
              </a:rPr>
              <a:t>                       Bernd Keller, Deggenhausertal</a:t>
            </a:r>
            <a:endParaRPr lang="de-DE" sz="16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dirty="0">
                <a:latin typeface="Calibri" panose="020F0502020204030204" pitchFamily="34" charset="0"/>
                <a:ea typeface="Calibri" panose="020F0502020204030204" pitchFamily="34" charset="0"/>
                <a:cs typeface="Times New Roman" panose="02020603050405020304" pitchFamily="18" charset="0"/>
              </a:rPr>
              <a:t>20:15 Uhr     Fragen und Diskussion</a:t>
            </a:r>
            <a:endParaRPr lang="de-DE"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Grafik 2">
            <a:extLst>
              <a:ext uri="{FF2B5EF4-FFF2-40B4-BE49-F238E27FC236}">
                <a16:creationId xmlns:a16="http://schemas.microsoft.com/office/drawing/2014/main" id="{DACCDD29-A2E5-428D-82F2-7D5FA584CF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8208" y="5574346"/>
            <a:ext cx="1866717" cy="442490"/>
          </a:xfrm>
          <a:prstGeom prst="rect">
            <a:avLst/>
          </a:prstGeom>
        </p:spPr>
      </p:pic>
      <p:pic>
        <p:nvPicPr>
          <p:cNvPr id="11" name="Grafik 10">
            <a:extLst>
              <a:ext uri="{FF2B5EF4-FFF2-40B4-BE49-F238E27FC236}">
                <a16:creationId xmlns:a16="http://schemas.microsoft.com/office/drawing/2014/main" id="{35326F35-BEEF-45A2-8EEA-2B49C52419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8468" y="5319184"/>
            <a:ext cx="1224137" cy="780904"/>
          </a:xfrm>
          <a:prstGeom prst="rect">
            <a:avLst/>
          </a:prstGeom>
        </p:spPr>
      </p:pic>
    </p:spTree>
    <p:extLst>
      <p:ext uri="{BB962C8B-B14F-4D97-AF65-F5344CB8AC3E}">
        <p14:creationId xmlns:p14="http://schemas.microsoft.com/office/powerpoint/2010/main" val="676829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186636"/>
            <a:ext cx="9144000" cy="2233042"/>
          </a:xfrm>
        </p:spPr>
        <p:txBody>
          <a:bodyPr>
            <a:noAutofit/>
          </a:bodyPr>
          <a:lstStyle/>
          <a:p>
            <a:pPr>
              <a:spcAft>
                <a:spcPts val="600"/>
              </a:spcAft>
              <a:defRPr/>
            </a:pPr>
            <a:r>
              <a:rPr lang="de-DE" sz="4000" b="1" dirty="0"/>
              <a:t>Notwendigkeit zur Anpassung an den Klimawandel</a:t>
            </a:r>
            <a:br>
              <a:rPr lang="de-DE" sz="4000" b="1" dirty="0">
                <a:solidFill>
                  <a:srgbClr val="C00000"/>
                </a:solidFill>
              </a:rPr>
            </a:br>
            <a:br>
              <a:rPr lang="de-DE" sz="4000" dirty="0"/>
            </a:br>
            <a:r>
              <a:rPr lang="de-DE" sz="2800" dirty="0"/>
              <a:t>Online-Seminar Mais-Bohnen-Gemenge,</a:t>
            </a:r>
            <a:br>
              <a:rPr lang="de-DE" sz="2800" dirty="0"/>
            </a:br>
            <a:r>
              <a:rPr lang="de-DE" sz="2800" dirty="0"/>
              <a:t> 25.11.2021</a:t>
            </a:r>
          </a:p>
        </p:txBody>
      </p:sp>
    </p:spTree>
    <p:extLst>
      <p:ext uri="{BB962C8B-B14F-4D97-AF65-F5344CB8AC3E}">
        <p14:creationId xmlns:p14="http://schemas.microsoft.com/office/powerpoint/2010/main" val="2212734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Auswirkungen des Klimawandels</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3" name="Grafik 2">
            <a:extLst>
              <a:ext uri="{FF2B5EF4-FFF2-40B4-BE49-F238E27FC236}">
                <a16:creationId xmlns:a16="http://schemas.microsoft.com/office/drawing/2014/main" id="{5C5EBB7F-A128-42C8-B9B9-F436287A4004}"/>
              </a:ext>
            </a:extLst>
          </p:cNvPr>
          <p:cNvPicPr>
            <a:picLocks noChangeAspect="1"/>
          </p:cNvPicPr>
          <p:nvPr/>
        </p:nvPicPr>
        <p:blipFill>
          <a:blip r:embed="rId3"/>
          <a:stretch>
            <a:fillRect/>
          </a:stretch>
        </p:blipFill>
        <p:spPr>
          <a:xfrm>
            <a:off x="7415028" y="3656303"/>
            <a:ext cx="2845943" cy="2135103"/>
          </a:xfrm>
          <a:prstGeom prst="rect">
            <a:avLst/>
          </a:prstGeom>
        </p:spPr>
      </p:pic>
      <p:sp>
        <p:nvSpPr>
          <p:cNvPr id="15" name="Textfeld 5">
            <a:extLst>
              <a:ext uri="{FF2B5EF4-FFF2-40B4-BE49-F238E27FC236}">
                <a16:creationId xmlns:a16="http://schemas.microsoft.com/office/drawing/2014/main" id="{BCAD4AD2-B56E-4BF1-9AF9-35D52A0C0A24}"/>
              </a:ext>
            </a:extLst>
          </p:cNvPr>
          <p:cNvSpPr>
            <a:spLocks noGrp="1"/>
          </p:cNvSpPr>
          <p:nvPr>
            <p:ph idx="1"/>
          </p:nvPr>
        </p:nvSpPr>
        <p:spPr bwMode="auto">
          <a:xfrm flipH="1">
            <a:off x="7826637" y="5854932"/>
            <a:ext cx="2449488" cy="244682"/>
          </a:xfrm>
          <a:prstGeom prst="rect">
            <a:avLst/>
          </a:prstGeom>
          <a:noFill/>
        </p:spPr>
        <p:txBody>
          <a:bodyPr wrap="square" rtlCol="0">
            <a:spAutoFit/>
          </a:bodyPr>
          <a:lstStyle/>
          <a:p>
            <a:pPr marL="0" indent="0" algn="r">
              <a:buNone/>
              <a:defRPr/>
            </a:pPr>
            <a:r>
              <a:rPr lang="de-DE" sz="1100" dirty="0"/>
              <a:t>Überschwemmter Acker, LLH</a:t>
            </a:r>
            <a:endParaRPr dirty="0"/>
          </a:p>
        </p:txBody>
      </p:sp>
      <p:pic>
        <p:nvPicPr>
          <p:cNvPr id="8" name="Grafik 7">
            <a:extLst>
              <a:ext uri="{FF2B5EF4-FFF2-40B4-BE49-F238E27FC236}">
                <a16:creationId xmlns:a16="http://schemas.microsoft.com/office/drawing/2014/main" id="{F3810BE3-20EC-4562-91E1-EB1214A95B31}"/>
              </a:ext>
            </a:extLst>
          </p:cNvPr>
          <p:cNvPicPr>
            <a:picLocks noChangeAspect="1"/>
          </p:cNvPicPr>
          <p:nvPr/>
        </p:nvPicPr>
        <p:blipFill>
          <a:blip r:embed="rId4"/>
          <a:stretch>
            <a:fillRect/>
          </a:stretch>
        </p:blipFill>
        <p:spPr>
          <a:xfrm>
            <a:off x="827438" y="1464904"/>
            <a:ext cx="3096344" cy="2324207"/>
          </a:xfrm>
          <a:prstGeom prst="rect">
            <a:avLst/>
          </a:prstGeom>
        </p:spPr>
      </p:pic>
      <p:sp>
        <p:nvSpPr>
          <p:cNvPr id="16" name="Rechteck 3">
            <a:extLst>
              <a:ext uri="{FF2B5EF4-FFF2-40B4-BE49-F238E27FC236}">
                <a16:creationId xmlns:a16="http://schemas.microsoft.com/office/drawing/2014/main" id="{80BDFA46-46DF-4292-BA90-18B6645925CD}"/>
              </a:ext>
            </a:extLst>
          </p:cNvPr>
          <p:cNvSpPr/>
          <p:nvPr/>
        </p:nvSpPr>
        <p:spPr bwMode="auto">
          <a:xfrm>
            <a:off x="827438" y="3792089"/>
            <a:ext cx="1758815" cy="246221"/>
          </a:xfrm>
          <a:prstGeom prst="rect">
            <a:avLst/>
          </a:prstGeom>
        </p:spPr>
        <p:txBody>
          <a:bodyPr wrap="none">
            <a:spAutoFit/>
          </a:bodyPr>
          <a:lstStyle/>
          <a:p>
            <a:pPr>
              <a:defRPr/>
            </a:pPr>
            <a:r>
              <a:rPr lang="de-DE" sz="1000" dirty="0"/>
              <a:t>Bodenerosion, Volker </a:t>
            </a:r>
            <a:r>
              <a:rPr lang="de-DE" sz="1000" dirty="0" err="1"/>
              <a:t>Prasuhn</a:t>
            </a:r>
            <a:endParaRPr lang="de-DE" sz="1400" dirty="0"/>
          </a:p>
        </p:txBody>
      </p:sp>
      <p:sp>
        <p:nvSpPr>
          <p:cNvPr id="17" name="Textfeld 5">
            <a:extLst>
              <a:ext uri="{FF2B5EF4-FFF2-40B4-BE49-F238E27FC236}">
                <a16:creationId xmlns:a16="http://schemas.microsoft.com/office/drawing/2014/main" id="{182452F3-EEE9-44F5-8BA8-8E54DB4BBE2E}"/>
              </a:ext>
            </a:extLst>
          </p:cNvPr>
          <p:cNvSpPr txBox="1">
            <a:spLocks/>
          </p:cNvSpPr>
          <p:nvPr/>
        </p:nvSpPr>
        <p:spPr bwMode="auto">
          <a:xfrm flipH="1">
            <a:off x="781327" y="6042145"/>
            <a:ext cx="2449488" cy="244682"/>
          </a:xfrm>
          <a:prstGeom prst="rect">
            <a:avLst/>
          </a:prstGeom>
          <a:noFill/>
        </p:spPr>
        <p:txBody>
          <a:bodyPr wrap="squar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defRPr/>
            </a:pPr>
            <a:r>
              <a:rPr lang="de-DE" sz="1100" dirty="0"/>
              <a:t>Trockener Boden, </a:t>
            </a:r>
            <a:r>
              <a:rPr lang="de-DE" sz="1100" dirty="0" err="1"/>
              <a:t>pixabay</a:t>
            </a:r>
            <a:endParaRPr lang="de-DE" dirty="0"/>
          </a:p>
        </p:txBody>
      </p:sp>
      <p:pic>
        <p:nvPicPr>
          <p:cNvPr id="18" name="Grafik 17">
            <a:extLst>
              <a:ext uri="{FF2B5EF4-FFF2-40B4-BE49-F238E27FC236}">
                <a16:creationId xmlns:a16="http://schemas.microsoft.com/office/drawing/2014/main" id="{C862C10D-8E46-42EF-BF9D-E7158614EA95}"/>
              </a:ext>
            </a:extLst>
          </p:cNvPr>
          <p:cNvPicPr>
            <a:picLocks noChangeAspect="1"/>
          </p:cNvPicPr>
          <p:nvPr/>
        </p:nvPicPr>
        <p:blipFill>
          <a:blip r:embed="rId5"/>
          <a:stretch>
            <a:fillRect/>
          </a:stretch>
        </p:blipFill>
        <p:spPr>
          <a:xfrm>
            <a:off x="4499580" y="1128899"/>
            <a:ext cx="2445770" cy="3688620"/>
          </a:xfrm>
          <a:prstGeom prst="rect">
            <a:avLst/>
          </a:prstGeom>
        </p:spPr>
      </p:pic>
      <p:sp>
        <p:nvSpPr>
          <p:cNvPr id="19" name="Rechteck 18">
            <a:extLst>
              <a:ext uri="{FF2B5EF4-FFF2-40B4-BE49-F238E27FC236}">
                <a16:creationId xmlns:a16="http://schemas.microsoft.com/office/drawing/2014/main" id="{92E8730C-70A3-4888-8452-346DBCA843E4}"/>
              </a:ext>
            </a:extLst>
          </p:cNvPr>
          <p:cNvSpPr/>
          <p:nvPr/>
        </p:nvSpPr>
        <p:spPr>
          <a:xfrm>
            <a:off x="4532938" y="4894069"/>
            <a:ext cx="2084225" cy="430887"/>
          </a:xfrm>
          <a:prstGeom prst="rect">
            <a:avLst/>
          </a:prstGeom>
        </p:spPr>
        <p:txBody>
          <a:bodyPr wrap="none">
            <a:spAutoFit/>
          </a:bodyPr>
          <a:lstStyle/>
          <a:p>
            <a:r>
              <a:rPr lang="de-DE" sz="1100" dirty="0"/>
              <a:t>Erosionsrinne in einem Kornfeld, </a:t>
            </a:r>
          </a:p>
          <a:p>
            <a:r>
              <a:rPr lang="de-DE" sz="1100" dirty="0"/>
              <a:t> </a:t>
            </a:r>
            <a:r>
              <a:rPr lang="de-DE" sz="1100" dirty="0" err="1"/>
              <a:t>Agricultural</a:t>
            </a:r>
            <a:r>
              <a:rPr lang="de-DE" sz="1100" dirty="0"/>
              <a:t> Research Service</a:t>
            </a:r>
          </a:p>
        </p:txBody>
      </p:sp>
      <p:pic>
        <p:nvPicPr>
          <p:cNvPr id="20" name="Grafik 19">
            <a:extLst>
              <a:ext uri="{FF2B5EF4-FFF2-40B4-BE49-F238E27FC236}">
                <a16:creationId xmlns:a16="http://schemas.microsoft.com/office/drawing/2014/main" id="{1802B4C5-A246-4098-AA9C-C96BD5CB5B3C}"/>
              </a:ext>
            </a:extLst>
          </p:cNvPr>
          <p:cNvPicPr>
            <a:picLocks noChangeAspect="1"/>
          </p:cNvPicPr>
          <p:nvPr/>
        </p:nvPicPr>
        <p:blipFill>
          <a:blip r:embed="rId6"/>
          <a:stretch>
            <a:fillRect/>
          </a:stretch>
        </p:blipFill>
        <p:spPr>
          <a:xfrm>
            <a:off x="7415028" y="1007347"/>
            <a:ext cx="3650740" cy="2436964"/>
          </a:xfrm>
          <a:prstGeom prst="rect">
            <a:avLst/>
          </a:prstGeom>
        </p:spPr>
      </p:pic>
      <p:sp>
        <p:nvSpPr>
          <p:cNvPr id="21" name="Textfeld 7">
            <a:extLst>
              <a:ext uri="{FF2B5EF4-FFF2-40B4-BE49-F238E27FC236}">
                <a16:creationId xmlns:a16="http://schemas.microsoft.com/office/drawing/2014/main" id="{922B80C5-E551-46C8-8685-6B6D9569F363}"/>
              </a:ext>
            </a:extLst>
          </p:cNvPr>
          <p:cNvSpPr>
            <a:spLocks/>
          </p:cNvSpPr>
          <p:nvPr/>
        </p:nvSpPr>
        <p:spPr bwMode="auto">
          <a:xfrm>
            <a:off x="9890123" y="3418756"/>
            <a:ext cx="1319661" cy="276999"/>
          </a:xfrm>
          <a:prstGeom prst="rect">
            <a:avLst/>
          </a:prstGeom>
          <a:noFill/>
        </p:spPr>
        <p:txBody>
          <a:bodyPr wrap="square" rtlCol="0">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1200" dirty="0"/>
              <a:t>Erosion, </a:t>
            </a:r>
            <a:r>
              <a:rPr lang="de-DE" sz="1200" dirty="0" err="1"/>
              <a:t>pixabay</a:t>
            </a:r>
            <a:endParaRPr dirty="0"/>
          </a:p>
        </p:txBody>
      </p:sp>
      <p:pic>
        <p:nvPicPr>
          <p:cNvPr id="23" name="Grafik 22">
            <a:extLst>
              <a:ext uri="{FF2B5EF4-FFF2-40B4-BE49-F238E27FC236}">
                <a16:creationId xmlns:a16="http://schemas.microsoft.com/office/drawing/2014/main" id="{116E9451-2877-49F8-AAA4-29046DF63B85}"/>
              </a:ext>
            </a:extLst>
          </p:cNvPr>
          <p:cNvPicPr>
            <a:picLocks noChangeAspect="1"/>
          </p:cNvPicPr>
          <p:nvPr/>
        </p:nvPicPr>
        <p:blipFill>
          <a:blip r:embed="rId7"/>
          <a:stretch>
            <a:fillRect/>
          </a:stretch>
        </p:blipFill>
        <p:spPr>
          <a:xfrm>
            <a:off x="849019" y="4068954"/>
            <a:ext cx="3042607" cy="19380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Tendenzen des Klimawandels</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sp>
        <p:nvSpPr>
          <p:cNvPr id="3" name="Inhaltsplatzhalter 2">
            <a:extLst>
              <a:ext uri="{FF2B5EF4-FFF2-40B4-BE49-F238E27FC236}">
                <a16:creationId xmlns:a16="http://schemas.microsoft.com/office/drawing/2014/main" id="{5E459DAC-46A5-4C8A-A7DA-5CC3767955C4}"/>
              </a:ext>
            </a:extLst>
          </p:cNvPr>
          <p:cNvSpPr>
            <a:spLocks noGrp="1"/>
          </p:cNvSpPr>
          <p:nvPr>
            <p:ph idx="1"/>
          </p:nvPr>
        </p:nvSpPr>
        <p:spPr/>
        <p:txBody>
          <a:bodyPr/>
          <a:lstStyle/>
          <a:p>
            <a:r>
              <a:rPr lang="de-DE" b="1" dirty="0"/>
              <a:t> Starke Schwankungen </a:t>
            </a:r>
            <a:r>
              <a:rPr lang="de-DE" dirty="0"/>
              <a:t>von Jahr zu Jahr (hohe Variabilität) bzw. „festgefahrene“ Wetterlagen</a:t>
            </a:r>
          </a:p>
          <a:p>
            <a:pPr marL="342900" indent="-342900">
              <a:spcAft>
                <a:spcPts val="600"/>
              </a:spcAft>
              <a:defRPr/>
            </a:pPr>
            <a:r>
              <a:rPr lang="de-DE" b="1" dirty="0"/>
              <a:t>Temperaturanstieg</a:t>
            </a:r>
            <a:endParaRPr lang="de-DE" dirty="0"/>
          </a:p>
          <a:p>
            <a:r>
              <a:rPr lang="de-DE" b="1" dirty="0"/>
              <a:t> Veränderte Niederschlagsverteilung</a:t>
            </a:r>
          </a:p>
          <a:p>
            <a:pPr marL="342900" indent="-342900">
              <a:defRPr/>
            </a:pPr>
            <a:r>
              <a:rPr lang="de-DE" b="1" dirty="0"/>
              <a:t>Extremwetter-Ereignisse</a:t>
            </a:r>
            <a:r>
              <a:rPr lang="de-DE" dirty="0"/>
              <a:t> werden zunehmen</a:t>
            </a:r>
          </a:p>
          <a:p>
            <a:pPr marL="342900" indent="-342900">
              <a:lnSpc>
                <a:spcPct val="100000"/>
              </a:lnSpc>
              <a:defRPr/>
            </a:pPr>
            <a:r>
              <a:rPr lang="de-DE" b="1" dirty="0"/>
              <a:t>Verlängerte Vegetationsperiode</a:t>
            </a:r>
            <a:endParaRPr lang="de-DE" dirty="0"/>
          </a:p>
          <a:p>
            <a:pPr marL="0" indent="0">
              <a:buNone/>
            </a:pPr>
            <a:endParaRPr lang="de-DE" dirty="0"/>
          </a:p>
        </p:txBody>
      </p:sp>
      <p:pic>
        <p:nvPicPr>
          <p:cNvPr id="7" name="Grafik 6">
            <a:extLst>
              <a:ext uri="{FF2B5EF4-FFF2-40B4-BE49-F238E27FC236}">
                <a16:creationId xmlns:a16="http://schemas.microsoft.com/office/drawing/2014/main" id="{515018D9-F344-4132-A32E-2A6209B405DC}"/>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rot="5400000">
            <a:off x="7963197" y="3001963"/>
            <a:ext cx="3973062" cy="2234848"/>
          </a:xfrm>
          <a:prstGeom prst="rect">
            <a:avLst/>
          </a:prstGeom>
        </p:spPr>
      </p:pic>
      <p:sp>
        <p:nvSpPr>
          <p:cNvPr id="11" name="Inhaltsplatzhalter 10">
            <a:extLst>
              <a:ext uri="{FF2B5EF4-FFF2-40B4-BE49-F238E27FC236}">
                <a16:creationId xmlns:a16="http://schemas.microsoft.com/office/drawing/2014/main" id="{F3612B63-CCC4-4F13-8CDB-79E65AC1BEA1}"/>
              </a:ext>
            </a:extLst>
          </p:cNvPr>
          <p:cNvSpPr txBox="1">
            <a:spLocks/>
          </p:cNvSpPr>
          <p:nvPr/>
        </p:nvSpPr>
        <p:spPr bwMode="auto">
          <a:xfrm>
            <a:off x="8757300" y="6143545"/>
            <a:ext cx="2616422" cy="525272"/>
          </a:xfrm>
          <a:prstGeom prst="rect">
            <a:avLst/>
          </a:prstGeom>
          <a:noFill/>
        </p:spPr>
        <p:txBody>
          <a:bodyPr wrap="non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pPr>
            <a:r>
              <a:rPr lang="de-DE" sz="1100" dirty="0"/>
              <a:t>Überschwemmtes Feld, Bodensee-Stiftung</a:t>
            </a:r>
          </a:p>
          <a:p>
            <a:pPr marL="0" indent="0">
              <a:buFont typeface="Arial"/>
              <a:buNone/>
            </a:pPr>
            <a:endParaRPr lang="de-DE" sz="1100" dirty="0"/>
          </a:p>
        </p:txBody>
      </p:sp>
    </p:spTree>
    <p:extLst>
      <p:ext uri="{BB962C8B-B14F-4D97-AF65-F5344CB8AC3E}">
        <p14:creationId xmlns:p14="http://schemas.microsoft.com/office/powerpoint/2010/main" val="1544131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Klimaprojektion am Beispiel Deggenhausertal</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10" name="Inhaltsplatzhalter 9">
            <a:extLst>
              <a:ext uri="{FF2B5EF4-FFF2-40B4-BE49-F238E27FC236}">
                <a16:creationId xmlns:a16="http://schemas.microsoft.com/office/drawing/2014/main" id="{EE369999-F273-437B-9305-24F263F8D375}"/>
              </a:ext>
            </a:extLst>
          </p:cNvPr>
          <p:cNvPicPr>
            <a:picLocks noGrp="1" noChangeAspect="1"/>
          </p:cNvPicPr>
          <p:nvPr>
            <p:ph idx="1"/>
          </p:nvPr>
        </p:nvPicPr>
        <p:blipFill>
          <a:blip r:embed="rId3"/>
          <a:stretch>
            <a:fillRect/>
          </a:stretch>
        </p:blipFill>
        <p:spPr>
          <a:xfrm>
            <a:off x="182829" y="1268520"/>
            <a:ext cx="6166210" cy="3525921"/>
          </a:xfrm>
          <a:prstGeom prst="rect">
            <a:avLst/>
          </a:prstGeom>
        </p:spPr>
      </p:pic>
      <p:pic>
        <p:nvPicPr>
          <p:cNvPr id="11" name="Grafik 10">
            <a:extLst>
              <a:ext uri="{FF2B5EF4-FFF2-40B4-BE49-F238E27FC236}">
                <a16:creationId xmlns:a16="http://schemas.microsoft.com/office/drawing/2014/main" id="{FF0696D4-2CE2-4AAC-96E6-E106E9763346}"/>
              </a:ext>
            </a:extLst>
          </p:cNvPr>
          <p:cNvPicPr>
            <a:picLocks noChangeAspect="1"/>
          </p:cNvPicPr>
          <p:nvPr/>
        </p:nvPicPr>
        <p:blipFill>
          <a:blip r:embed="rId4"/>
          <a:stretch>
            <a:fillRect/>
          </a:stretch>
        </p:blipFill>
        <p:spPr>
          <a:xfrm>
            <a:off x="5906312" y="2759764"/>
            <a:ext cx="5890216" cy="3596586"/>
          </a:xfrm>
          <a:prstGeom prst="rect">
            <a:avLst/>
          </a:prstGeom>
        </p:spPr>
      </p:pic>
    </p:spTree>
    <p:extLst>
      <p:ext uri="{BB962C8B-B14F-4D97-AF65-F5344CB8AC3E}">
        <p14:creationId xmlns:p14="http://schemas.microsoft.com/office/powerpoint/2010/main" val="230834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Klimaprojektion am Beispiel Deggenhausertal</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5" name="Inhaltsplatzhalter 4">
            <a:extLst>
              <a:ext uri="{FF2B5EF4-FFF2-40B4-BE49-F238E27FC236}">
                <a16:creationId xmlns:a16="http://schemas.microsoft.com/office/drawing/2014/main" id="{B7E198EF-FF43-4EDA-A9AB-34A0D562B3E5}"/>
              </a:ext>
            </a:extLst>
          </p:cNvPr>
          <p:cNvPicPr>
            <a:picLocks noGrp="1" noChangeAspect="1"/>
          </p:cNvPicPr>
          <p:nvPr>
            <p:ph idx="1"/>
          </p:nvPr>
        </p:nvPicPr>
        <p:blipFill>
          <a:blip r:embed="rId3"/>
          <a:stretch>
            <a:fillRect/>
          </a:stretch>
        </p:blipFill>
        <p:spPr>
          <a:xfrm>
            <a:off x="139130" y="1187214"/>
            <a:ext cx="6549730" cy="3944181"/>
          </a:xfrm>
          <a:prstGeom prst="rect">
            <a:avLst/>
          </a:prstGeom>
        </p:spPr>
      </p:pic>
      <p:pic>
        <p:nvPicPr>
          <p:cNvPr id="9" name="Grafik 8">
            <a:extLst>
              <a:ext uri="{FF2B5EF4-FFF2-40B4-BE49-F238E27FC236}">
                <a16:creationId xmlns:a16="http://schemas.microsoft.com/office/drawing/2014/main" id="{AF145318-7F3A-49FF-9A01-C78844AB2E30}"/>
              </a:ext>
            </a:extLst>
          </p:cNvPr>
          <p:cNvPicPr>
            <a:picLocks noChangeAspect="1"/>
          </p:cNvPicPr>
          <p:nvPr/>
        </p:nvPicPr>
        <p:blipFill>
          <a:blip r:embed="rId4"/>
          <a:stretch>
            <a:fillRect/>
          </a:stretch>
        </p:blipFill>
        <p:spPr>
          <a:xfrm>
            <a:off x="5916666" y="2852936"/>
            <a:ext cx="6100886" cy="3431406"/>
          </a:xfrm>
          <a:prstGeom prst="rect">
            <a:avLst/>
          </a:prstGeom>
        </p:spPr>
      </p:pic>
    </p:spTree>
    <p:extLst>
      <p:ext uri="{BB962C8B-B14F-4D97-AF65-F5344CB8AC3E}">
        <p14:creationId xmlns:p14="http://schemas.microsoft.com/office/powerpoint/2010/main" val="3097304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Klimaprojektion am Beispiel Deggenhausertal</a:t>
            </a:r>
            <a:endParaRPr dirty="0"/>
          </a:p>
        </p:txBody>
      </p:sp>
      <p:sp>
        <p:nvSpPr>
          <p:cNvPr id="6" name="Fußzeilenplatzhalter 3"/>
          <p:cNvSpPr>
            <a:spLocks noGrp="1"/>
          </p:cNvSpPr>
          <p:nvPr>
            <p:ph type="ftr" sz="quarter" idx="10"/>
          </p:nvPr>
        </p:nvSpPr>
        <p:spPr bwMode="auto"/>
        <p:txBody>
          <a:bodyPr/>
          <a:lstStyle/>
          <a:p>
            <a:pPr>
              <a:defRPr/>
            </a:pPr>
            <a:r>
              <a:rPr lang="de-DE"/>
              <a:t>Mais-Bohnen-Gemenge</a:t>
            </a:r>
          </a:p>
        </p:txBody>
      </p:sp>
      <p:pic>
        <p:nvPicPr>
          <p:cNvPr id="5" name="Inhaltsplatzhalter 4">
            <a:extLst>
              <a:ext uri="{FF2B5EF4-FFF2-40B4-BE49-F238E27FC236}">
                <a16:creationId xmlns:a16="http://schemas.microsoft.com/office/drawing/2014/main" id="{27A468ED-89F1-4191-A2C9-C6E6E3EE07DE}"/>
              </a:ext>
            </a:extLst>
          </p:cNvPr>
          <p:cNvPicPr>
            <a:picLocks noGrp="1" noChangeAspect="1"/>
          </p:cNvPicPr>
          <p:nvPr>
            <p:ph idx="1"/>
          </p:nvPr>
        </p:nvPicPr>
        <p:blipFill>
          <a:blip r:embed="rId3"/>
          <a:stretch>
            <a:fillRect/>
          </a:stretch>
        </p:blipFill>
        <p:spPr>
          <a:xfrm>
            <a:off x="645882" y="1283653"/>
            <a:ext cx="5766862" cy="3585507"/>
          </a:xfrm>
          <a:prstGeom prst="rect">
            <a:avLst/>
          </a:prstGeom>
        </p:spPr>
      </p:pic>
      <p:pic>
        <p:nvPicPr>
          <p:cNvPr id="2" name="Grafik 1">
            <a:extLst>
              <a:ext uri="{FF2B5EF4-FFF2-40B4-BE49-F238E27FC236}">
                <a16:creationId xmlns:a16="http://schemas.microsoft.com/office/drawing/2014/main" id="{66D6CC38-FBCC-49DE-A210-24451DD24DE0}"/>
              </a:ext>
            </a:extLst>
          </p:cNvPr>
          <p:cNvPicPr>
            <a:picLocks noChangeAspect="1"/>
          </p:cNvPicPr>
          <p:nvPr/>
        </p:nvPicPr>
        <p:blipFill>
          <a:blip r:embed="rId4"/>
          <a:stretch>
            <a:fillRect/>
          </a:stretch>
        </p:blipFill>
        <p:spPr>
          <a:xfrm>
            <a:off x="5916832" y="2770843"/>
            <a:ext cx="5952268" cy="3585507"/>
          </a:xfrm>
          <a:prstGeom prst="rect">
            <a:avLst/>
          </a:prstGeom>
        </p:spPr>
      </p:pic>
    </p:spTree>
    <p:extLst>
      <p:ext uri="{BB962C8B-B14F-4D97-AF65-F5344CB8AC3E}">
        <p14:creationId xmlns:p14="http://schemas.microsoft.com/office/powerpoint/2010/main" val="57291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335360" y="365125"/>
            <a:ext cx="11593288" cy="918528"/>
          </a:xfrm>
        </p:spPr>
        <p:txBody>
          <a:bodyPr>
            <a:normAutofit/>
          </a:bodyPr>
          <a:lstStyle/>
          <a:p>
            <a:pPr>
              <a:defRPr/>
            </a:pPr>
            <a:r>
              <a:rPr lang="de-DE" dirty="0"/>
              <a:t>AWA-Webtool</a:t>
            </a:r>
            <a:endParaRPr dirty="0"/>
          </a:p>
        </p:txBody>
      </p:sp>
      <p:sp>
        <p:nvSpPr>
          <p:cNvPr id="5" name="Fußzeilenplatzhalter 3"/>
          <p:cNvSpPr>
            <a:spLocks noGrp="1"/>
          </p:cNvSpPr>
          <p:nvPr>
            <p:ph type="ftr" sz="quarter" idx="10"/>
          </p:nvPr>
        </p:nvSpPr>
        <p:spPr bwMode="auto"/>
        <p:txBody>
          <a:bodyPr/>
          <a:lstStyle/>
          <a:p>
            <a:pPr>
              <a:defRPr/>
            </a:pPr>
            <a:r>
              <a:rPr lang="de-DE"/>
              <a:t>Mais-Bohnen-Gemenge</a:t>
            </a:r>
            <a:endParaRPr lang="de-DE" dirty="0"/>
          </a:p>
        </p:txBody>
      </p:sp>
      <p:sp>
        <p:nvSpPr>
          <p:cNvPr id="6" name="Inhaltsplatzhalter 5">
            <a:extLst>
              <a:ext uri="{FF2B5EF4-FFF2-40B4-BE49-F238E27FC236}">
                <a16:creationId xmlns:a16="http://schemas.microsoft.com/office/drawing/2014/main" id="{5FF42114-BAEF-438C-8650-888F555C0DB4}"/>
              </a:ext>
            </a:extLst>
          </p:cNvPr>
          <p:cNvSpPr>
            <a:spLocks noGrp="1"/>
          </p:cNvSpPr>
          <p:nvPr>
            <p:ph idx="1"/>
          </p:nvPr>
        </p:nvSpPr>
        <p:spPr>
          <a:xfrm>
            <a:off x="838200" y="1072038"/>
            <a:ext cx="10515600" cy="4713923"/>
          </a:xfrm>
        </p:spPr>
        <p:txBody>
          <a:bodyPr/>
          <a:lstStyle/>
          <a:p>
            <a:pPr marL="0" indent="0" algn="ctr">
              <a:buNone/>
            </a:pPr>
            <a:r>
              <a:rPr lang="de-DE" b="1" dirty="0"/>
              <a:t>https://awa.agriadapt.eu/de/</a:t>
            </a:r>
          </a:p>
        </p:txBody>
      </p:sp>
      <p:pic>
        <p:nvPicPr>
          <p:cNvPr id="7" name="Grafik 6">
            <a:extLst>
              <a:ext uri="{FF2B5EF4-FFF2-40B4-BE49-F238E27FC236}">
                <a16:creationId xmlns:a16="http://schemas.microsoft.com/office/drawing/2014/main" id="{B40DA26B-B082-4F09-ABF5-EB8C367179B3}"/>
              </a:ext>
            </a:extLst>
          </p:cNvPr>
          <p:cNvPicPr>
            <a:picLocks noChangeAspect="1"/>
          </p:cNvPicPr>
          <p:nvPr/>
        </p:nvPicPr>
        <p:blipFill rotWithShape="1">
          <a:blip r:embed="rId3"/>
          <a:srcRect t="3879" b="4960"/>
          <a:stretch/>
        </p:blipFill>
        <p:spPr>
          <a:xfrm>
            <a:off x="2063552" y="1577821"/>
            <a:ext cx="8805874" cy="4515475"/>
          </a:xfrm>
          <a:prstGeom prst="rect">
            <a:avLst/>
          </a:prstGeom>
        </p:spPr>
      </p:pic>
    </p:spTree>
    <p:extLst>
      <p:ext uri="{BB962C8B-B14F-4D97-AF65-F5344CB8AC3E}">
        <p14:creationId xmlns:p14="http://schemas.microsoft.com/office/powerpoint/2010/main" val="632522870"/>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2834</Words>
  <Application>Microsoft Office PowerPoint</Application>
  <DocSecurity>0</DocSecurity>
  <PresentationFormat>Breitbild</PresentationFormat>
  <Paragraphs>202</Paragraphs>
  <Slides>15</Slides>
  <Notes>15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15</vt:i4>
      </vt:variant>
    </vt:vector>
  </HeadingPairs>
  <TitlesOfParts>
    <vt:vector size="22" baseType="lpstr">
      <vt:lpstr>Arial</vt:lpstr>
      <vt:lpstr>Calibri</vt:lpstr>
      <vt:lpstr>Calibri Light</vt:lpstr>
      <vt:lpstr>Courier New</vt:lpstr>
      <vt:lpstr>Times New Roman</vt:lpstr>
      <vt:lpstr>Wingdings</vt:lpstr>
      <vt:lpstr>Office</vt:lpstr>
      <vt:lpstr>Online-Seminar  Mais-Bohnen-Gemenge  25.11.21  </vt:lpstr>
      <vt:lpstr> Ablauf</vt:lpstr>
      <vt:lpstr>Notwendigkeit zur Anpassung an den Klimawandel  Online-Seminar Mais-Bohnen-Gemenge,  25.11.2021</vt:lpstr>
      <vt:lpstr>Auswirkungen des Klimawandels</vt:lpstr>
      <vt:lpstr>Tendenzen des Klimawandels</vt:lpstr>
      <vt:lpstr>Klimaprojektion am Beispiel Deggenhausertal</vt:lpstr>
      <vt:lpstr>Klimaprojektion am Beispiel Deggenhausertal</vt:lpstr>
      <vt:lpstr>Klimaprojektion am Beispiel Deggenhausertal</vt:lpstr>
      <vt:lpstr>AWA-Webtool</vt:lpstr>
      <vt:lpstr>Was können wir tun?</vt:lpstr>
      <vt:lpstr>Anpassungsmaßnahme – Mais-Bohnen-Gemenge</vt:lpstr>
      <vt:lpstr>Fokus: Verbesserung /Erhalt der Bodenstruktur </vt:lpstr>
      <vt:lpstr>Anpassungsmaßnahme – Mais-Bohnen-Gemenge</vt:lpstr>
      <vt:lpstr>Traditionelle Anbauweise</vt:lpstr>
      <vt:lpstr>FAZIT</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Kühnert, Dagmar (LLH)</dc:creator>
  <cp:keywords/>
  <dc:description/>
  <cp:lastModifiedBy>Andreas Ziermann</cp:lastModifiedBy>
  <cp:revision>266</cp:revision>
  <dcterms:created xsi:type="dcterms:W3CDTF">2020-08-20T08:27:11Z</dcterms:created>
  <dcterms:modified xsi:type="dcterms:W3CDTF">2021-11-25T11:10:23Z</dcterms:modified>
  <cp:category/>
  <dc:identifier/>
  <cp:contentStatus/>
  <dc:language/>
  <cp:version/>
</cp:coreProperties>
</file>