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
  </p:notesMasterIdLst>
  <p:sldIdLst>
    <p:sldId id="334" r:id="rId2"/>
    <p:sldId id="324" r:id="rId3"/>
    <p:sldId id="340" r:id="rId4"/>
    <p:sldId id="330" r:id="rId5"/>
    <p:sldId id="318" r:id="rId6"/>
    <p:sldId id="338" r:id="rId7"/>
    <p:sldId id="339" r:id="rId8"/>
    <p:sldId id="257" r:id="rId9"/>
    <p:sldId id="336" r:id="rId10"/>
    <p:sldId id="319" r:id="rId11"/>
    <p:sldId id="329" r:id="rId12"/>
    <p:sldId id="337" r:id="rId13"/>
    <p:sldId id="321" r:id="rId14"/>
    <p:sldId id="335" r:id="rId15"/>
    <p:sldId id="317" r:id="rId16"/>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7D47070-4122-3F87-2EE3-31A81FB9437E}">
  <a:tblStyle styleId="{F7D47070-4122-3F87-2EE3-31A81FB9437E}"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902" autoAdjust="0"/>
  </p:normalViewPr>
  <p:slideViewPr>
    <p:cSldViewPr>
      <p:cViewPr varScale="1">
        <p:scale>
          <a:sx n="69" d="100"/>
          <a:sy n="69" d="100"/>
        </p:scale>
        <p:origin x="207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10.03.2022</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dirty="0"/>
              <a:t>Begrüßung – spannendes und vielversprechendes Thema</a:t>
            </a:r>
          </a:p>
          <a:p>
            <a:r>
              <a:rPr lang="de-DE" dirty="0"/>
              <a:t>Chat, Stummschaltung aufheben bei Diskussion… </a:t>
            </a:r>
          </a:p>
          <a:p>
            <a:endParaRPr lang="de-DE" dirty="0"/>
          </a:p>
        </p:txBody>
      </p:sp>
    </p:spTree>
    <p:extLst>
      <p:ext uri="{BB962C8B-B14F-4D97-AF65-F5344CB8AC3E}">
        <p14:creationId xmlns:p14="http://schemas.microsoft.com/office/powerpoint/2010/main" val="37216336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extLst>
      <p:ext uri="{BB962C8B-B14F-4D97-AF65-F5344CB8AC3E}">
        <p14:creationId xmlns:p14="http://schemas.microsoft.com/office/powerpoint/2010/main" val="479483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https://pixabay.com/de/photos/nutzpflanze-sellerie-feld-ackerbau-4230045/ (22.02.22)</a:t>
            </a:r>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11</a:t>
            </a:fld>
            <a:endParaRPr lang="de-DE"/>
          </a:p>
        </p:txBody>
      </p:sp>
    </p:spTree>
    <p:extLst>
      <p:ext uri="{BB962C8B-B14F-4D97-AF65-F5344CB8AC3E}">
        <p14:creationId xmlns:p14="http://schemas.microsoft.com/office/powerpoint/2010/main" val="2488977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https://pixabay.com/de/photos/nutzpflanze-sellerie-feld-ackerbau-4230045/ (22.02.22)</a:t>
            </a:r>
          </a:p>
          <a:p>
            <a:pPr>
              <a:lnSpc>
                <a:spcPct val="100000"/>
              </a:lnSpc>
              <a:buFont typeface="Courier New" panose="02070309020205020404" pitchFamily="49" charset="0"/>
              <a:buNone/>
              <a:defRPr/>
            </a:pPr>
            <a:endParaRPr lang="de-DE" sz="1200" dirty="0"/>
          </a:p>
          <a:p>
            <a:pPr marL="0" indent="0">
              <a:spcAft>
                <a:spcPts val="600"/>
              </a:spcAft>
              <a:buNone/>
              <a:defRPr/>
            </a:pPr>
            <a:r>
              <a:rPr lang="de-DE" dirty="0"/>
              <a:t>Organisches Material wie Mulch spielt für das Bodenleben eine wichtige Rolle. Für Regenwürmer, insbesondere die Tiefengräber</a:t>
            </a:r>
            <a:r>
              <a:rPr lang="de-DE" i="1" dirty="0"/>
              <a:t>,</a:t>
            </a:r>
            <a:r>
              <a:rPr lang="de-DE" dirty="0"/>
              <a:t> ist eine </a:t>
            </a:r>
            <a:r>
              <a:rPr lang="de-DE" dirty="0" err="1"/>
              <a:t>Mulchauflage</a:t>
            </a:r>
            <a:r>
              <a:rPr lang="de-DE" dirty="0"/>
              <a:t> mit organischem Material die wichtigste Nahrungsgrundlage. </a:t>
            </a:r>
          </a:p>
          <a:p>
            <a:pPr marL="0" indent="0">
              <a:spcAft>
                <a:spcPts val="600"/>
              </a:spcAft>
              <a:buNone/>
              <a:defRPr/>
            </a:pPr>
            <a:r>
              <a:rPr lang="de-DE" dirty="0"/>
              <a:t>Reduzierte Bodenbearbeitung und eine </a:t>
            </a:r>
            <a:r>
              <a:rPr lang="de-DE" dirty="0" err="1"/>
              <a:t>Mulchauflage</a:t>
            </a:r>
            <a:r>
              <a:rPr lang="de-DE" dirty="0"/>
              <a:t> fördert die Vermehrung von Regenwürmern. </a:t>
            </a:r>
          </a:p>
          <a:p>
            <a:pPr marL="0" indent="0">
              <a:spcAft>
                <a:spcPts val="600"/>
              </a:spcAft>
              <a:buNone/>
              <a:defRPr/>
            </a:pPr>
            <a:r>
              <a:rPr lang="de-DE" dirty="0"/>
              <a:t>Fördert auch die Vielfalt an Organismen im Boden (Protozoen, bakterienfressende Nematoden, Milben, </a:t>
            </a:r>
            <a:r>
              <a:rPr lang="de-DE" dirty="0" err="1"/>
              <a:t>Collembolen</a:t>
            </a:r>
            <a:r>
              <a:rPr lang="de-DE" dirty="0"/>
              <a:t>, Käfer und Spinnen)</a:t>
            </a:r>
          </a:p>
          <a:p>
            <a:pPr marL="0" indent="0">
              <a:spcAft>
                <a:spcPts val="600"/>
              </a:spcAft>
              <a:buNone/>
              <a:defRPr/>
            </a:pPr>
            <a:r>
              <a:rPr lang="de-DE" b="1" dirty="0"/>
              <a:t>Etwa ein Drittel der gesamten Makrofauna lebt in der </a:t>
            </a:r>
            <a:r>
              <a:rPr lang="de-DE" b="1" dirty="0" err="1"/>
              <a:t>Mulchschicht</a:t>
            </a:r>
            <a:r>
              <a:rPr lang="de-DE" b="1" dirty="0"/>
              <a:t> (</a:t>
            </a:r>
            <a:r>
              <a:rPr lang="de-DE" b="0" dirty="0" err="1"/>
              <a:t>Hortipendium</a:t>
            </a:r>
            <a:r>
              <a:rPr lang="de-DE" b="0" dirty="0"/>
              <a:t>). </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12</a:t>
            </a:fld>
            <a:endParaRPr lang="de-DE"/>
          </a:p>
        </p:txBody>
      </p:sp>
    </p:spTree>
    <p:extLst>
      <p:ext uri="{BB962C8B-B14F-4D97-AF65-F5344CB8AC3E}">
        <p14:creationId xmlns:p14="http://schemas.microsoft.com/office/powerpoint/2010/main" val="3930870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buFont typeface="Courier New" panose="02070309020205020404" pitchFamily="49" charset="0"/>
              <a:buNone/>
              <a:defRPr/>
            </a:pPr>
            <a:r>
              <a:rPr lang="de-DE" sz="1200" dirty="0"/>
              <a:t>Im Ackerbau liegt der Fokus auf der Verbesserung der Bodenstruktur, denn ein gut strukturierter Boden kann (Stark-)Niederschläge gut aufnehmen und die Feuchtigkeit länger im Boden halten, so dass diese den Pflanzen länger (auch bin in die Trockenphasen hinein) zur Verfügung stehen.</a:t>
            </a:r>
          </a:p>
          <a:p>
            <a:pPr>
              <a:lnSpc>
                <a:spcPct val="100000"/>
              </a:lnSpc>
              <a:buFont typeface="Courier New" panose="02070309020205020404" pitchFamily="49" charset="0"/>
              <a:buNone/>
              <a:defRPr/>
            </a:pPr>
            <a:endParaRPr lang="de-DE" sz="1200" dirty="0"/>
          </a:p>
          <a:p>
            <a:pPr marL="0" marR="0" lvl="0" indent="0" algn="l" defTabSz="914400" eaLnBrk="1" fontAlgn="auto" latinLnBrk="0" hangingPunct="1">
              <a:lnSpc>
                <a:spcPct val="100000"/>
              </a:lnSpc>
              <a:spcBef>
                <a:spcPts val="0"/>
              </a:spcBef>
              <a:spcAft>
                <a:spcPts val="600"/>
              </a:spcAft>
              <a:buClrTx/>
              <a:buSzTx/>
              <a:buFont typeface="Courier New" panose="02070309020205020404" pitchFamily="49" charset="0"/>
              <a:buChar char="o"/>
              <a:tabLst/>
              <a:defRPr/>
            </a:pPr>
            <a:r>
              <a:rPr lang="de-DE" sz="1200" dirty="0">
                <a:solidFill>
                  <a:schemeClr val="tx1">
                    <a:lumMod val="75000"/>
                    <a:lumOff val="25000"/>
                  </a:schemeClr>
                </a:solidFill>
                <a:latin typeface="Arial" panose="020B0604020202020204" pitchFamily="34" charset="0"/>
                <a:cs typeface="Arial" panose="020B0604020202020204" pitchFamily="34" charset="0"/>
              </a:rPr>
              <a:t> </a:t>
            </a:r>
            <a:r>
              <a:rPr lang="de-DE" sz="1200" dirty="0"/>
              <a:t>Und wie erreiche ich eine verbesserte Bodenstruktur? Das können sein.: </a:t>
            </a:r>
            <a:r>
              <a:rPr lang="de-DE" sz="1200" dirty="0">
                <a:sym typeface="Wingdings" panose="05000000000000000000" pitchFamily="2" charset="2"/>
              </a:rPr>
              <a:t> </a:t>
            </a:r>
            <a:r>
              <a:rPr lang="de-DE" sz="1200" dirty="0"/>
              <a:t>organische Düngung, Kalkung, vielseitige Fruchtfolge, ganzjährige Bodenbedeckung, Anpassung des Reifendrucks auf dem Acker kann auch der Anbau von Gemengen zu einer Verbesserung der Bodenstruktur beitragen. </a:t>
            </a:r>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13</a:t>
            </a:fld>
            <a:endParaRPr lang="de-DE"/>
          </a:p>
        </p:txBody>
      </p:sp>
    </p:spTree>
    <p:extLst>
      <p:ext uri="{BB962C8B-B14F-4D97-AF65-F5344CB8AC3E}">
        <p14:creationId xmlns:p14="http://schemas.microsoft.com/office/powerpoint/2010/main" val="2373027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lnSpc>
                <a:spcPct val="100000"/>
              </a:lnSpc>
              <a:buFont typeface="Arial" panose="020B0604020202020204" pitchFamily="34" charset="0"/>
              <a:buChar char="•"/>
              <a:defRPr/>
            </a:pPr>
            <a:r>
              <a:rPr lang="de-DE" sz="1200" dirty="0"/>
              <a:t>Anbau von Zwischenfrüchten: Bodenbedeckung, Wurzelexsudate, Auflockerung der Fruchtfolge…</a:t>
            </a:r>
          </a:p>
          <a:p>
            <a:pPr marL="171450" indent="-171450">
              <a:lnSpc>
                <a:spcPct val="100000"/>
              </a:lnSpc>
              <a:buFont typeface="Arial" panose="020B0604020202020204" pitchFamily="34" charset="0"/>
              <a:buChar char="•"/>
              <a:defRPr/>
            </a:pPr>
            <a:r>
              <a:rPr lang="de-DE" sz="1200" dirty="0"/>
              <a:t>Unkrautunterdrückung: wichtig dabei, sorgfältige Unkrautkontrolle, v.a. der </a:t>
            </a:r>
            <a:r>
              <a:rPr lang="de-DE" sz="1200" dirty="0" err="1"/>
              <a:t>Wurzelun</a:t>
            </a:r>
            <a:r>
              <a:rPr lang="de-DE" sz="1200" dirty="0"/>
              <a:t>-/</a:t>
            </a:r>
            <a:r>
              <a:rPr lang="de-DE" sz="1200" dirty="0" err="1"/>
              <a:t>beikräuter</a:t>
            </a:r>
            <a:r>
              <a:rPr lang="de-DE" sz="1200" dirty="0"/>
              <a:t> vor der </a:t>
            </a:r>
            <a:r>
              <a:rPr lang="de-DE" sz="1200" dirty="0" err="1"/>
              <a:t>Mulchausbringung</a:t>
            </a:r>
            <a:endParaRPr lang="de-DE" sz="1200" dirty="0"/>
          </a:p>
          <a:p>
            <a:pPr marL="171450" indent="-171450">
              <a:lnSpc>
                <a:spcPct val="100000"/>
              </a:lnSpc>
              <a:buFont typeface="Arial" panose="020B0604020202020204" pitchFamily="34" charset="0"/>
              <a:buChar char="•"/>
              <a:defRPr/>
            </a:pPr>
            <a:r>
              <a:rPr lang="de-DE" sz="1200" dirty="0"/>
              <a:t>Reduzierter Bewässerungsbedarf durch reduzierte Verdunstung</a:t>
            </a:r>
          </a:p>
          <a:p>
            <a:pPr marL="171450" indent="-171450">
              <a:lnSpc>
                <a:spcPct val="100000"/>
              </a:lnSpc>
              <a:buFont typeface="Arial" panose="020B0604020202020204" pitchFamily="34" charset="0"/>
              <a:buChar char="•"/>
              <a:defRPr/>
            </a:pPr>
            <a:r>
              <a:rPr lang="de-DE" sz="1200" dirty="0"/>
              <a:t>Nährstofflieferung:  </a:t>
            </a:r>
            <a:r>
              <a:rPr lang="de-DE" dirty="0"/>
              <a:t>Es ist wichtig das Nährstoffangebot durch den Mulch dem Bedarf der Kultur anzupassen. Dafür sollten die Nährstoffgehalte der eigenen Materialien durch Analysen geprüft werden, da die Materialien starken Schwankungen unterliegen. Tendenziell ist jedoch ein Kleegras eher für </a:t>
            </a:r>
            <a:r>
              <a:rPr lang="de-DE" dirty="0" err="1"/>
              <a:t>Starkzehrer</a:t>
            </a:r>
            <a:r>
              <a:rPr lang="de-DE" dirty="0"/>
              <a:t>, ein Grünlandschnitt für </a:t>
            </a:r>
            <a:r>
              <a:rPr lang="de-DE" dirty="0" err="1"/>
              <a:t>Mittelzehrer</a:t>
            </a:r>
            <a:r>
              <a:rPr lang="de-DE" dirty="0"/>
              <a:t> und eine Getreidezwischenfrucht für </a:t>
            </a:r>
            <a:r>
              <a:rPr lang="de-DE" dirty="0" err="1"/>
              <a:t>Schwachzehrer</a:t>
            </a:r>
            <a:r>
              <a:rPr lang="de-DE" dirty="0"/>
              <a:t> geeignet (</a:t>
            </a:r>
            <a:r>
              <a:rPr lang="de-DE" dirty="0" err="1"/>
              <a:t>Hortipendium</a:t>
            </a:r>
            <a:r>
              <a:rPr lang="de-DE" dirty="0"/>
              <a:t>)</a:t>
            </a:r>
            <a:endParaRPr lang="de-DE" sz="1200" dirty="0"/>
          </a:p>
          <a:p>
            <a:pPr>
              <a:lnSpc>
                <a:spcPct val="100000"/>
              </a:lnSpc>
              <a:buFont typeface="Courier New" panose="02070309020205020404" pitchFamily="49" charset="0"/>
              <a:buNone/>
              <a:defRPr/>
            </a:pPr>
            <a:endParaRPr lang="de-DE" sz="1200" dirty="0"/>
          </a:p>
          <a:p>
            <a:r>
              <a:rPr lang="de-DE" dirty="0"/>
              <a:t>Um eine Unkrautunterdrückung sicher zu gewährleisten, muss die </a:t>
            </a:r>
            <a:r>
              <a:rPr lang="de-DE" dirty="0" err="1"/>
              <a:t>Mulchauflage</a:t>
            </a:r>
            <a:r>
              <a:rPr lang="de-DE" dirty="0"/>
              <a:t> dick genug sein - mindestens 7-10 cm Auflage sind erforderlich. Das entspricht etwa 15 t Trockenmasse pro ha. Beim Streuen sind feste Fahrspuren anzulegen, die auf die Beete abgestimmt sind. Dies ist wichtig, da das Streuen die letzte Überfahrt vor der Pflanzung ist. </a:t>
            </a:r>
          </a:p>
          <a:p>
            <a:r>
              <a:rPr lang="de-DE" dirty="0"/>
              <a:t>Aus diesem Bedarf an </a:t>
            </a:r>
            <a:r>
              <a:rPr lang="de-DE" dirty="0" err="1"/>
              <a:t>Mulchmaterial</a:t>
            </a:r>
            <a:r>
              <a:rPr lang="de-DE" dirty="0"/>
              <a:t> ist nun auf den Flächenbedarf an Geberflächen zu schließen. Sinnvoll sind innerbetriebliche Ertragsmessungen, da die Erträge je nach Standort, Schnitt und Schnittzeitpunkt stark variieren können. Bei Kleegras und Grünland kann pro Schnitt von einem Flächenverhältnis von drei Anteilen Kleegras zu einem Anteil Gemüsefläche ausgegangen werden, bzw. von einem Flächenverhältnis von etwa 1:1 bei drei Schnitten pro Jahr. Bei Zwischenfrüchten beträgt das Flächenverhältnis etwa nur 1,5:1. </a:t>
            </a:r>
          </a:p>
          <a:p>
            <a:br>
              <a:rPr lang="de-DE" dirty="0"/>
            </a:br>
            <a:endParaRPr lang="de-DE" dirty="0"/>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14</a:t>
            </a:fld>
            <a:endParaRPr lang="de-DE"/>
          </a:p>
        </p:txBody>
      </p:sp>
    </p:spTree>
    <p:extLst>
      <p:ext uri="{BB962C8B-B14F-4D97-AF65-F5344CB8AC3E}">
        <p14:creationId xmlns:p14="http://schemas.microsoft.com/office/powerpoint/2010/main" val="4060866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…v.a. hinsichtlich der Wirkung auf den Boden, das Bodenleben und die Nährstoffaneignung. </a:t>
            </a:r>
          </a:p>
          <a:p>
            <a:r>
              <a:rPr lang="de-DE" dirty="0"/>
              <a:t>All die Vorteile sollen aber nicht darüber hinwegtäuschen, dass der </a:t>
            </a:r>
            <a:r>
              <a:rPr lang="de-DE" dirty="0" err="1"/>
              <a:t>Mulchanbau</a:t>
            </a:r>
            <a:r>
              <a:rPr lang="de-DE" dirty="0"/>
              <a:t> auch einiger Herausforderungen bedarf wie z.B. die Unkrautbekämpfung vor der </a:t>
            </a:r>
            <a:r>
              <a:rPr lang="de-DE" dirty="0" err="1"/>
              <a:t>Mulchaufbringung</a:t>
            </a:r>
            <a:r>
              <a:rPr lang="de-DE" dirty="0"/>
              <a:t>, das richtige Düngemanagement, oder auch den angepassten ZWF-Anbau für das </a:t>
            </a:r>
            <a:r>
              <a:rPr lang="de-DE" dirty="0" err="1"/>
              <a:t>Mulchmaterial</a:t>
            </a:r>
            <a:r>
              <a:rPr lang="de-DE" dirty="0"/>
              <a:t>. </a:t>
            </a:r>
          </a:p>
          <a:p>
            <a:endParaRPr lang="de-DE" dirty="0"/>
          </a:p>
          <a:p>
            <a:r>
              <a:rPr lang="de-DE" dirty="0"/>
              <a:t>Eine nähere Betrachtung auch dieser Herausforderungen freue ich mich auf die beiden folgenden Vorträge und gebe nun gerne weiter an Andrea Heckenberger, falls keine Verständnisfragen im Chat aufgetaucht sind.</a:t>
            </a:r>
          </a:p>
          <a:p>
            <a:endParaRPr lang="de-DE" dirty="0"/>
          </a:p>
          <a:p>
            <a:pPr>
              <a:lnSpc>
                <a:spcPct val="100000"/>
              </a:lnSpc>
              <a:buFont typeface="Courier New" panose="02070309020205020404" pitchFamily="49" charset="0"/>
              <a:buNone/>
              <a:defRPr/>
            </a:pPr>
            <a:endParaRPr lang="de-DE" sz="1200"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15</a:t>
            </a:fld>
            <a:endParaRPr lang="de-DE"/>
          </a:p>
        </p:txBody>
      </p:sp>
    </p:spTree>
    <p:extLst>
      <p:ext uri="{BB962C8B-B14F-4D97-AF65-F5344CB8AC3E}">
        <p14:creationId xmlns:p14="http://schemas.microsoft.com/office/powerpoint/2010/main" val="183254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dirty="0"/>
              <a:t>Nur Verständnisfragen nach den Redebeiträgen – große Diskussion abschließend, bei Bedarf kann die Veranstaltung auch noch etwas nach 20:30 Uhr verlängert werden.</a:t>
            </a:r>
          </a:p>
        </p:txBody>
      </p:sp>
    </p:spTree>
    <p:extLst>
      <p:ext uri="{BB962C8B-B14F-4D97-AF65-F5344CB8AC3E}">
        <p14:creationId xmlns:p14="http://schemas.microsoft.com/office/powerpoint/2010/main" val="1908116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682645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de-DE" dirty="0"/>
              <a:t>Die Bodensee-Stiftung ist eine projektorientierte Umwelt- und Naturschutzstiftung mit Sitz in Radolfzell. Ich arbeite seit 2017 vorwiegend im Bereich Landwirtschaft und Klima, in dem auch das Projekt </a:t>
            </a:r>
            <a:r>
              <a:rPr lang="de-DE" dirty="0" err="1"/>
              <a:t>GenIAl</a:t>
            </a:r>
            <a:r>
              <a:rPr lang="de-DE" dirty="0"/>
              <a:t> angesiedelt ist. Weitere Handlungsfelder der </a:t>
            </a:r>
            <a:r>
              <a:rPr lang="de-DE" dirty="0" err="1"/>
              <a:t>BoSti</a:t>
            </a:r>
            <a:r>
              <a:rPr lang="de-DE" dirty="0"/>
              <a:t> sind Energiewende, Unternehmen und Biodiversität und der klassische Natur- und Gewässerschutz. </a:t>
            </a:r>
          </a:p>
          <a:p>
            <a:pPr marL="171450" indent="-171450">
              <a:buFont typeface="Arial" panose="020B0604020202020204" pitchFamily="34" charset="0"/>
              <a:buChar char="•"/>
            </a:pPr>
            <a:endParaRPr lang="de-DE" dirty="0"/>
          </a:p>
          <a:p>
            <a:pPr marL="171450" indent="-171450">
              <a:buFont typeface="Arial" panose="020B0604020202020204" pitchFamily="34" charset="0"/>
              <a:buChar char="•"/>
            </a:pPr>
            <a:r>
              <a:rPr lang="de-DE" dirty="0"/>
              <a:t>Kurzer Hinweis auf das Projekt </a:t>
            </a:r>
            <a:r>
              <a:rPr lang="de-DE" dirty="0" err="1"/>
              <a:t>GeNIAL</a:t>
            </a:r>
            <a:r>
              <a:rPr lang="de-DE" dirty="0"/>
              <a:t> (05/2020-04/2022), in dem es um die Bildung zur nachhaltigen Anpassung der Landwirtschaft an den Klimawandel.</a:t>
            </a:r>
          </a:p>
          <a:p>
            <a:pPr marL="628650" lvl="1" indent="-171450">
              <a:buFont typeface="Arial" panose="020B0604020202020204" pitchFamily="34" charset="0"/>
              <a:buChar char="•"/>
            </a:pPr>
            <a:r>
              <a:rPr lang="de-DE" dirty="0"/>
              <a:t>Partner: Bodensee-Stiftung, LLH (Landesbetrieb Landwirtschaft Hessen), LTZ (Landwirtschaftliches Technologiezentrum Augustenberg) und der LEL (Landesanstalt für Landwirtschaft, Ernährung und ländlicher Raum, Schwäbisch Gmünd)</a:t>
            </a:r>
          </a:p>
          <a:p>
            <a:pPr marL="628650" lvl="1" indent="-171450">
              <a:buFont typeface="Arial" panose="020B0604020202020204" pitchFamily="34" charset="0"/>
              <a:buChar char="•"/>
            </a:pPr>
            <a:r>
              <a:rPr lang="de-DE" dirty="0"/>
              <a:t>Inhalt: Erstellung von Schulungsunterlagen für </a:t>
            </a:r>
            <a:r>
              <a:rPr lang="de-DE" dirty="0" err="1"/>
              <a:t>landw</a:t>
            </a:r>
            <a:r>
              <a:rPr lang="de-DE" dirty="0"/>
              <a:t>. Fachschulen, um das Thema verstärkt in die fachliche Ausbildung zu bringen. Darüber hinaus werden Fortbildungsveranstaltungen wie diese zu bestimmten Anpassungsthemen durchgeführt. </a:t>
            </a:r>
          </a:p>
          <a:p>
            <a:pPr marL="628650" lvl="1" indent="-171450">
              <a:buFont typeface="Arial" panose="020B0604020202020204" pitchFamily="34" charset="0"/>
              <a:buChar char="•"/>
            </a:pPr>
            <a:r>
              <a:rPr lang="de-DE" dirty="0"/>
              <a:t>Ziel: Sensibilisierung für den Klimawandel und die Notwendigkeit zur Anpassung. </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4</a:t>
            </a:fld>
            <a:endParaRPr lang="de-DE"/>
          </a:p>
        </p:txBody>
      </p:sp>
    </p:spTree>
    <p:extLst>
      <p:ext uri="{BB962C8B-B14F-4D97-AF65-F5344CB8AC3E}">
        <p14:creationId xmlns:p14="http://schemas.microsoft.com/office/powerpoint/2010/main" val="3663895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p:txBody>
      </p:sp>
    </p:spTree>
    <p:extLst>
      <p:ext uri="{BB962C8B-B14F-4D97-AF65-F5344CB8AC3E}">
        <p14:creationId xmlns:p14="http://schemas.microsoft.com/office/powerpoint/2010/main" val="1085198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b="0" i="0" dirty="0"/>
              <a:t>Mit was wir also künftig vermehrt rechnen müssen, sind ….</a:t>
            </a:r>
          </a:p>
          <a:p>
            <a:pPr marL="0" marR="0" lvl="0" indent="0" algn="l" defTabSz="914400" eaLnBrk="1" fontAlgn="auto" latinLnBrk="0" hangingPunct="1">
              <a:lnSpc>
                <a:spcPct val="100000"/>
              </a:lnSpc>
              <a:spcBef>
                <a:spcPts val="0"/>
              </a:spcBef>
              <a:spcAft>
                <a:spcPts val="0"/>
              </a:spcAft>
              <a:buClrTx/>
              <a:buSzTx/>
              <a:buFontTx/>
              <a:buNone/>
              <a:tabLst/>
              <a:defRPr/>
            </a:pPr>
            <a:endParaRPr lang="de-DE" b="1" i="0" dirty="0"/>
          </a:p>
          <a:p>
            <a:pPr marL="0" marR="0" lvl="0" indent="0" algn="l" defTabSz="914400" eaLnBrk="1" fontAlgn="auto" latinLnBrk="0" hangingPunct="1">
              <a:lnSpc>
                <a:spcPct val="100000"/>
              </a:lnSpc>
              <a:spcBef>
                <a:spcPts val="0"/>
              </a:spcBef>
              <a:spcAft>
                <a:spcPts val="0"/>
              </a:spcAft>
              <a:buClrTx/>
              <a:buSzTx/>
              <a:buFontTx/>
              <a:buNone/>
              <a:tabLst/>
              <a:defRPr/>
            </a:pPr>
            <a:r>
              <a:rPr lang="de-DE" b="1" i="0" dirty="0"/>
              <a:t>Starke Schwankungen</a:t>
            </a:r>
            <a:r>
              <a:rPr lang="de-DE" i="0" dirty="0"/>
              <a:t>: Die LW musste immer schon mit unberechenbaren Wetterverhältnissen von Jahr zu Jahr rechnen, doch die Extreme nehmen zu. „Festgefahrene“ Wetterlagen wie z.B. lange Hitze-/Kälteperioden durch den veränderten Jetstream, bedingt u.a. durch geringere Temperaturunterschiede zu den Polen.</a:t>
            </a:r>
          </a:p>
          <a:p>
            <a:pPr marL="0" marR="0" lvl="0" indent="0" algn="l" defTabSz="914400" eaLnBrk="1" fontAlgn="auto" latinLnBrk="0" hangingPunct="1">
              <a:lnSpc>
                <a:spcPct val="100000"/>
              </a:lnSpc>
              <a:spcBef>
                <a:spcPts val="0"/>
              </a:spcBef>
              <a:spcAft>
                <a:spcPts val="0"/>
              </a:spcAft>
              <a:buClrTx/>
              <a:buSzTx/>
              <a:buFontTx/>
              <a:buNone/>
              <a:tabLst/>
              <a:defRPr/>
            </a:pPr>
            <a:r>
              <a:rPr lang="de-DE" i="0" dirty="0"/>
              <a:t>Projektionen für Temperaturentwicklungen sind sehr zufriedenstellen. Hier </a:t>
            </a:r>
            <a:r>
              <a:rPr lang="de-DE" dirty="0"/>
              <a:t>passen die gemessenen und die für die Zukunft errechneten Werte anhand zugrundeliegender Klimaszenarien vorwiegend zusammen.</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algn="just">
              <a:lnSpc>
                <a:spcPct val="113999"/>
              </a:lnSpc>
              <a:buFont typeface="Arial"/>
              <a:buNone/>
              <a:defRPr/>
            </a:pPr>
            <a:r>
              <a:rPr lang="de-DE" b="1" dirty="0">
                <a:cs typeface="+mn-cs"/>
              </a:rPr>
              <a:t>Anstieg der Temperaturen </a:t>
            </a:r>
            <a:r>
              <a:rPr lang="de-DE" dirty="0">
                <a:cs typeface="+mn-cs"/>
              </a:rPr>
              <a:t>- weniger in den Bergregionen als im Flachland. Durchschnittliche Temperaturen nehmen v.a. im Herbst/Winter zu</a:t>
            </a:r>
            <a:endParaRPr lang="de-DE" dirty="0"/>
          </a:p>
          <a:p>
            <a:pPr algn="just">
              <a:lnSpc>
                <a:spcPct val="113999"/>
              </a:lnSpc>
              <a:buFont typeface="Arial"/>
              <a:buChar char="•"/>
              <a:defRPr/>
            </a:pPr>
            <a:r>
              <a:rPr lang="de-DE" dirty="0">
                <a:cs typeface="+mn-cs"/>
              </a:rPr>
              <a:t> Anstieg der durchschnittlichen Jahrestemperaturen – in Deutschland haben wir bereits einen Anstieg von 1,5°C bei der Jahresdurchschnittstemperatur erreicht (seit 1880)!</a:t>
            </a:r>
          </a:p>
          <a:p>
            <a:pPr algn="just">
              <a:lnSpc>
                <a:spcPct val="113999"/>
              </a:lnSpc>
              <a:buFont typeface="Arial"/>
              <a:buChar char="•"/>
              <a:defRPr/>
            </a:pPr>
            <a:r>
              <a:rPr lang="de-DE" dirty="0">
                <a:cs typeface="+mn-cs"/>
              </a:rPr>
              <a:t>Zunahme der Sommer- (</a:t>
            </a:r>
            <a:r>
              <a:rPr lang="de-DE" dirty="0" err="1">
                <a:cs typeface="+mn-cs"/>
              </a:rPr>
              <a:t>Tmax</a:t>
            </a:r>
            <a:r>
              <a:rPr lang="de-DE" dirty="0">
                <a:cs typeface="+mn-cs"/>
              </a:rPr>
              <a:t> &gt;25°C) und Hitzetage (</a:t>
            </a:r>
            <a:r>
              <a:rPr lang="de-DE" dirty="0" err="1">
                <a:cs typeface="+mn-cs"/>
              </a:rPr>
              <a:t>Tmax</a:t>
            </a:r>
            <a:r>
              <a:rPr lang="de-DE" dirty="0">
                <a:cs typeface="+mn-cs"/>
              </a:rPr>
              <a:t> &gt;30°C)</a:t>
            </a:r>
          </a:p>
          <a:p>
            <a:pPr marL="0" marR="0" lvl="0" indent="0" algn="just" defTabSz="914400" eaLnBrk="1" fontAlgn="auto" latinLnBrk="0" hangingPunct="1">
              <a:lnSpc>
                <a:spcPct val="113999"/>
              </a:lnSpc>
              <a:spcBef>
                <a:spcPts val="0"/>
              </a:spcBef>
              <a:spcAft>
                <a:spcPts val="0"/>
              </a:spcAft>
              <a:buClrTx/>
              <a:buSzTx/>
              <a:buFont typeface="Arial"/>
              <a:buChar char="•"/>
              <a:tabLst/>
              <a:defRPr/>
            </a:pPr>
            <a:r>
              <a:rPr lang="de-DE" dirty="0">
                <a:latin typeface="Arial"/>
              </a:rPr>
              <a:t> Im letzten Viertel dieses </a:t>
            </a:r>
            <a:r>
              <a:rPr lang="de-DE" dirty="0" err="1">
                <a:latin typeface="Arial"/>
              </a:rPr>
              <a:t>Jhdts</a:t>
            </a:r>
            <a:r>
              <a:rPr lang="de-DE" dirty="0">
                <a:latin typeface="Arial"/>
              </a:rPr>
              <a:t>. können die Werte nochmals stark ansteigen auf bis zu 60 Tagen und mehr im Vergleich zum Zeitraum 1971-2000. Dies bedeutet bis zu einer Verdreifachung der Hitzetage. Die Regionen, die bisher bereits sehr warm sind (Rheingraben, Bodensee, Rhein-Neckar-Region), werden dann besonders unter der Zunahme der Hitzetage leiden. Die Zunahmen werden sich vor allem im Flachland verstärkt auftreten.</a:t>
            </a:r>
            <a:endParaRPr lang="de-DE" dirty="0"/>
          </a:p>
          <a:p>
            <a:pPr algn="just">
              <a:lnSpc>
                <a:spcPct val="113999"/>
              </a:lnSpc>
              <a:buFont typeface="Arial"/>
              <a:buChar char="•"/>
              <a:defRPr/>
            </a:pPr>
            <a:endParaRPr lang="de-DE" dirty="0">
              <a:cs typeface="+mn-cs"/>
            </a:endParaRPr>
          </a:p>
          <a:p>
            <a:pPr marL="342900" indent="-342900">
              <a:spcAft>
                <a:spcPts val="600"/>
              </a:spcAft>
              <a:defRPr/>
            </a:pPr>
            <a:r>
              <a:rPr lang="de-DE" sz="1200" b="0" i="0" dirty="0">
                <a:solidFill>
                  <a:schemeClr val="tx1"/>
                </a:solidFill>
                <a:effectLst/>
                <a:latin typeface="+mn-lt"/>
                <a:ea typeface="+mn-ea"/>
                <a:cs typeface="+mn-cs"/>
              </a:rPr>
              <a:t>Etwa für den Oberrheingraben bei Karlsruhe lasse sich schon heute projizieren, dass sich dort bis zur Mitte des Jahrhunderts die Zahl der heißen Tage im Vergleich zum Zeitraum von 1970 bis 2000 etwa verdoppeln werde (Daniela Jacob, Meteorologin und Direktorin des German Institute </a:t>
            </a:r>
            <a:r>
              <a:rPr lang="de-DE" sz="1200" b="0" i="0" dirty="0" err="1">
                <a:solidFill>
                  <a:schemeClr val="tx1"/>
                </a:solidFill>
                <a:effectLst/>
                <a:latin typeface="+mn-lt"/>
                <a:ea typeface="+mn-ea"/>
                <a:cs typeface="+mn-cs"/>
              </a:rPr>
              <a:t>for</a:t>
            </a:r>
            <a:r>
              <a:rPr lang="de-DE" sz="1200" b="0" i="0" dirty="0">
                <a:solidFill>
                  <a:schemeClr val="tx1"/>
                </a:solidFill>
                <a:effectLst/>
                <a:latin typeface="+mn-lt"/>
                <a:ea typeface="+mn-ea"/>
                <a:cs typeface="+mn-cs"/>
              </a:rPr>
              <a:t> Climate Services (</a:t>
            </a:r>
            <a:r>
              <a:rPr lang="de-DE" sz="1200" b="0" i="0" dirty="0" err="1">
                <a:solidFill>
                  <a:schemeClr val="tx1"/>
                </a:solidFill>
                <a:effectLst/>
                <a:latin typeface="+mn-lt"/>
                <a:ea typeface="+mn-ea"/>
                <a:cs typeface="+mn-cs"/>
              </a:rPr>
              <a:t>Gerics</a:t>
            </a:r>
            <a:r>
              <a:rPr lang="de-DE" sz="1200" b="0" i="0" dirty="0">
                <a:solidFill>
                  <a:schemeClr val="tx1"/>
                </a:solidFill>
                <a:effectLst/>
                <a:latin typeface="+mn-lt"/>
                <a:ea typeface="+mn-ea"/>
                <a:cs typeface="+mn-cs"/>
              </a:rPr>
              <a:t>) in Hamburg.</a:t>
            </a:r>
          </a:p>
          <a:p>
            <a:pPr marL="342900" indent="-342900">
              <a:spcAft>
                <a:spcPts val="600"/>
              </a:spcAft>
              <a:defRPr/>
            </a:pPr>
            <a:endParaRPr lang="de-DE" b="1" dirty="0"/>
          </a:p>
          <a:p>
            <a:pPr marL="342900" indent="-342900">
              <a:spcAft>
                <a:spcPts val="600"/>
              </a:spcAft>
              <a:defRPr/>
            </a:pPr>
            <a:r>
              <a:rPr lang="de-DE" b="1" dirty="0"/>
              <a:t>Veränderte Niederschlagsverteilung:</a:t>
            </a:r>
          </a:p>
          <a:p>
            <a:pPr marL="0" indent="0">
              <a:spcAft>
                <a:spcPts val="600"/>
              </a:spcAft>
              <a:buNone/>
              <a:defRPr/>
            </a:pPr>
            <a:endParaRPr lang="de-DE" sz="1000" b="1" dirty="0"/>
          </a:p>
          <a:p>
            <a:pPr lvl="1" indent="-322263">
              <a:spcAft>
                <a:spcPts val="600"/>
              </a:spcAft>
              <a:buFont typeface="Courier New" panose="02070309020205020404" pitchFamily="49" charset="0"/>
              <a:buChar char="o"/>
              <a:defRPr/>
            </a:pPr>
            <a:r>
              <a:rPr lang="de-DE" sz="2800" dirty="0"/>
              <a:t>Tendenz: Mehr Niederschläge im Winter, weniger im Sommer</a:t>
            </a:r>
          </a:p>
          <a:p>
            <a:pPr marL="815975" lvl="1" indent="-457200">
              <a:spcAft>
                <a:spcPts val="600"/>
              </a:spcAft>
              <a:buFont typeface="Courier New" panose="02070309020205020404" pitchFamily="49" charset="0"/>
              <a:buChar char="o"/>
              <a:defRPr/>
            </a:pPr>
            <a:r>
              <a:rPr lang="de-DE" sz="2800" dirty="0"/>
              <a:t>Zunehmend negative klimatische Wasserbilanz im Sommer</a:t>
            </a:r>
          </a:p>
          <a:p>
            <a:pPr marL="1273175" lvl="2" indent="-457200">
              <a:buFont typeface="Courier New" panose="02070309020205020404" pitchFamily="49" charset="0"/>
              <a:buChar char="o"/>
              <a:defRPr/>
            </a:pPr>
            <a:r>
              <a:rPr lang="de-DE" sz="2400" dirty="0"/>
              <a:t>erhöhte Verdunstung durch höhere Temperaturen</a:t>
            </a:r>
          </a:p>
          <a:p>
            <a:pPr marL="1273175" lvl="2" indent="-457200">
              <a:spcAft>
                <a:spcPts val="600"/>
              </a:spcAft>
              <a:buFont typeface="Courier New" panose="02070309020205020404" pitchFamily="49" charset="0"/>
              <a:buChar char="o"/>
              <a:defRPr/>
            </a:pPr>
            <a:r>
              <a:rPr lang="de-DE" sz="2400" dirty="0"/>
              <a:t>geringere Niederschläge</a:t>
            </a:r>
            <a:endParaRPr lang="de-DE" dirty="0"/>
          </a:p>
          <a:p>
            <a:pPr marL="701675" lvl="1" indent="-342900">
              <a:spcAft>
                <a:spcPts val="1800"/>
              </a:spcAft>
              <a:buFont typeface="Courier New"/>
              <a:buChar char="o"/>
              <a:defRPr/>
            </a:pPr>
            <a:r>
              <a:rPr lang="de-DE" sz="2800" dirty="0"/>
              <a:t>Niederschlagsereignisse werden extremer, kleinräumiger</a:t>
            </a:r>
          </a:p>
          <a:p>
            <a:pPr>
              <a:defRPr/>
            </a:pPr>
            <a:endParaRPr lang="de-DE" sz="1200" dirty="0">
              <a:solidFill>
                <a:schemeClr val="tx1"/>
              </a:solidFill>
              <a:latin typeface="+mn-lt"/>
              <a:ea typeface="+mn-ea"/>
              <a:cs typeface="+mn-cs"/>
            </a:endParaRPr>
          </a:p>
          <a:p>
            <a:pPr>
              <a:defRPr/>
            </a:pPr>
            <a:r>
              <a:rPr lang="de-DE" sz="1200" b="1" dirty="0">
                <a:solidFill>
                  <a:schemeClr val="tx1"/>
                </a:solidFill>
                <a:latin typeface="+mn-lt"/>
                <a:ea typeface="+mn-ea"/>
                <a:cs typeface="+mn-cs"/>
              </a:rPr>
              <a:t>Extremwetterlagen </a:t>
            </a:r>
            <a:r>
              <a:rPr lang="de-DE" sz="1200" dirty="0">
                <a:solidFill>
                  <a:schemeClr val="tx1"/>
                </a:solidFill>
                <a:latin typeface="+mn-lt"/>
                <a:ea typeface="+mn-ea"/>
                <a:cs typeface="+mn-cs"/>
              </a:rPr>
              <a:t>wie Hitze, Dürre, Hagel, Stark- &amp; Dauerregen, extreme Fröste und Stürme können der Landwirtschaft binnen Stunden, Tagen oder Wochen extremen Schaden zufügen und vor große Herausforderungen stellen </a:t>
            </a:r>
            <a:endParaRPr lang="de-DE" dirty="0"/>
          </a:p>
          <a:p>
            <a:pPr>
              <a:defRPr/>
            </a:pPr>
            <a:r>
              <a:rPr lang="de-DE" sz="1200" dirty="0">
                <a:solidFill>
                  <a:schemeClr val="tx1"/>
                </a:solidFill>
                <a:latin typeface="+mn-lt"/>
                <a:ea typeface="+mn-ea"/>
                <a:cs typeface="+mn-cs"/>
              </a:rPr>
              <a:t>die Intensität solcher Schadereignisse kann kleinräumig sehr stark variieren und der Einzelfall kann nicht konkret vorhergesagt werden </a:t>
            </a:r>
          </a:p>
          <a:p>
            <a:pPr>
              <a:defRPr/>
            </a:pPr>
            <a:endParaRPr lang="de-DE" sz="1200" dirty="0">
              <a:solidFill>
                <a:schemeClr val="tx1"/>
              </a:solidFill>
              <a:latin typeface="+mn-lt"/>
              <a:ea typeface="+mn-ea"/>
              <a:cs typeface="+mn-cs"/>
            </a:endParaRPr>
          </a:p>
          <a:p>
            <a:pPr marL="342900" indent="-342900">
              <a:lnSpc>
                <a:spcPct val="100000"/>
              </a:lnSpc>
              <a:defRPr/>
            </a:pPr>
            <a:r>
              <a:rPr lang="de-DE" b="1" dirty="0"/>
              <a:t>Verlängerte Vegetationsperiode -&gt; hier haben dann </a:t>
            </a:r>
            <a:r>
              <a:rPr lang="de-DE" b="1" dirty="0" err="1"/>
              <a:t>spätreifendere</a:t>
            </a:r>
            <a:r>
              <a:rPr lang="de-DE" b="1" dirty="0"/>
              <a:t> Sorten vermehrte Anbaumöglichkeiten</a:t>
            </a:r>
            <a:endParaRPr lang="de-DE" dirty="0"/>
          </a:p>
          <a:p>
            <a:pPr marL="815975" lvl="1" indent="-457200">
              <a:spcAft>
                <a:spcPts val="600"/>
              </a:spcAft>
              <a:buFont typeface="Courier New"/>
              <a:buChar char="o"/>
              <a:defRPr/>
            </a:pPr>
            <a:r>
              <a:rPr lang="de-DE" sz="2800" dirty="0"/>
              <a:t>Mildere Herbst / Winter </a:t>
            </a:r>
            <a:endParaRPr lang="de-DE" dirty="0"/>
          </a:p>
          <a:p>
            <a:pPr>
              <a:defRPr/>
            </a:pPr>
            <a:endParaRPr lang="de-DE" dirty="0"/>
          </a:p>
          <a:p>
            <a:pPr marL="358775" lvl="1" indent="0">
              <a:spcAft>
                <a:spcPts val="1800"/>
              </a:spcAft>
              <a:buFont typeface="Courier New"/>
              <a:buNone/>
              <a:defRPr/>
            </a:pPr>
            <a:endParaRPr lang="de-DE" dirty="0"/>
          </a:p>
          <a:p>
            <a:r>
              <a:rPr lang="de-DE" dirty="0"/>
              <a:t>Bei den Niederschlagsprojektionen gibt es große Unterschiede zwischen den Klimamodellen. Die Mehrzahl der Modelle weist auf zunehmende Niederschläge im Winter und abnehmende Niederschläge im Sommerhalbjahr hin. Auch weil die </a:t>
            </a:r>
            <a:r>
              <a:rPr lang="de-DE" dirty="0" err="1"/>
              <a:t>Evapotranspiration</a:t>
            </a:r>
            <a:r>
              <a:rPr lang="de-DE" dirty="0"/>
              <a:t> mit der </a:t>
            </a:r>
            <a:r>
              <a:rPr lang="de-DE" dirty="0" err="1"/>
              <a:t>Luftemperatur</a:t>
            </a:r>
            <a:r>
              <a:rPr lang="de-DE" dirty="0"/>
              <a:t> exponentiell steigt, muss man damit rechnen, dass Trockenperioden in der Vegetationsperiode zunehmen. Die Modelle weisen aber auch darauf hin, dass Starkniederschlagsereignisse in Anzahl und Intensität zunehmen werden. Der Deutsche Wetterdienst schätzt, dass bereits heute Niederschlagsereignisse von 400 mm pro Tag möglich sind, in Zukunft noch mehr. Auch die </a:t>
            </a:r>
            <a:r>
              <a:rPr lang="de-DE" dirty="0" err="1"/>
              <a:t>Häufgkeit</a:t>
            </a:r>
            <a:r>
              <a:rPr lang="de-DE" dirty="0"/>
              <a:t> von Großwetterlagen, die mit Gewitter und Hagel einhergehen, soll eher zunehmen. Anzeichen dafür hatten wir jetzt Ende Juni wieder in Süddeutschland.</a:t>
            </a:r>
          </a:p>
        </p:txBody>
      </p:sp>
    </p:spTree>
    <p:extLst>
      <p:ext uri="{BB962C8B-B14F-4D97-AF65-F5344CB8AC3E}">
        <p14:creationId xmlns:p14="http://schemas.microsoft.com/office/powerpoint/2010/main" val="3014017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izenplatzhalter 1">
            <a:extLst>
              <a:ext uri="{FF2B5EF4-FFF2-40B4-BE49-F238E27FC236}">
                <a16:creationId xmlns:a16="http://schemas.microsoft.com/office/drawing/2014/main" id="{2445BF9B-5015-4CF9-99E2-0205966BE073}"/>
              </a:ext>
            </a:extLst>
          </p:cNvPr>
          <p:cNvSpPr>
            <a:spLocks noGrp="1"/>
          </p:cNvSpPr>
          <p:nvPr>
            <p:ph type="body" idx="1"/>
          </p:nvPr>
        </p:nvSpPr>
        <p:spPr/>
        <p:txBody>
          <a:bodyPr/>
          <a:lstStyle/>
          <a:p>
            <a:r>
              <a:rPr lang="de-DE" altLang="de-DE" dirty="0">
                <a:solidFill>
                  <a:srgbClr val="000000"/>
                </a:solidFill>
                <a:latin typeface="Arial" panose="020B0604020202020204" pitchFamily="34" charset="0"/>
                <a:ea typeface="Calibri" panose="020F0502020204030204" pitchFamily="34" charset="0"/>
                <a:cs typeface="Times New Roman" panose="02020603050405020304" pitchFamily="18" charset="0"/>
              </a:rPr>
              <a:t>Auf diesen Abbildungen sieht man sehr schön, wie sich die Anzahl der </a:t>
            </a:r>
            <a:r>
              <a:rPr lang="de-DE" altLang="de-DE"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Hitez</a:t>
            </a:r>
            <a:r>
              <a:rPr lang="de-DE" altLang="de-DE" dirty="0">
                <a:solidFill>
                  <a:srgbClr val="000000"/>
                </a:solidFill>
                <a:latin typeface="Arial" panose="020B0604020202020204" pitchFamily="34" charset="0"/>
                <a:ea typeface="Calibri" panose="020F0502020204030204" pitchFamily="34" charset="0"/>
                <a:cs typeface="Times New Roman" panose="02020603050405020304" pitchFamily="18" charset="0"/>
              </a:rPr>
              <a:t> oder heißen Tage in der nahen bzw. fernen Zukunft ändern wird. Die verschiedenen Perzentile</a:t>
            </a:r>
            <a:r>
              <a:rPr lang="de-DE" altLang="de-DE" baseline="0" dirty="0">
                <a:solidFill>
                  <a:srgbClr val="000000"/>
                </a:solidFill>
                <a:latin typeface="Arial" panose="020B0604020202020204" pitchFamily="34" charset="0"/>
                <a:ea typeface="Calibri" panose="020F0502020204030204" pitchFamily="34" charset="0"/>
                <a:cs typeface="Times New Roman" panose="02020603050405020304" pitchFamily="18" charset="0"/>
              </a:rPr>
              <a:t> zeigen die Minimum – Mittleren – Maximum-Werte der Projektionen. Sind die Zunahmen bis 2050 noch relativ moderat, abgebildet in der oberen Bildreihe, so steigen sie bis zum Ende des Jahrhunderts zur Vergleichsperiode deutlich an. Es wird bereits empfohlen, für Hitze die Maximum-Projektionen (85. Perzentil) bzw. für Niederschläge die Minimum-Projektionen anzunehmen, da bereits jetzt schon davon ausgegangen wird, dass die mittleren Darstellungen den Trend zu schwach darstellen. </a:t>
            </a:r>
          </a:p>
          <a:p>
            <a:endParaRPr lang="de-DE" altLang="de-DE" baseline="0"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r>
              <a:rPr lang="de-DE" altLang="de-DE" dirty="0"/>
              <a:t>Die Anfälligkeit gegenüber Trockenheit und Hitze wird besonders in den Regionen des Landes ansteigen, die bereits heute vergleichsweise warm, trocken oder erosionsanfällig sind.</a:t>
            </a:r>
            <a:endParaRPr lang="de-DE" altLang="de-DE"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3885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Denn der Klimawandel stellt für die LW eine große Herausforderung dar, sei es in Form von </a:t>
            </a:r>
            <a:r>
              <a:rPr lang="de-DE" dirty="0" err="1"/>
              <a:t>Trockenheiten</a:t>
            </a:r>
            <a:r>
              <a:rPr lang="de-DE" dirty="0"/>
              <a:t>, Starkniederschlägen mit all seinen Auswirkungen, großen Hitzeperioden oder auch Extremwetterereignisse wie Hagel und Spätfröste.</a:t>
            </a:r>
          </a:p>
          <a:p>
            <a:pPr>
              <a:defRPr/>
            </a:pPr>
            <a:endParaRPr lang="de-DE" dirty="0"/>
          </a:p>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p:txBody>
      </p:sp>
      <p:sp>
        <p:nvSpPr>
          <p:cNvPr id="6" name="Foliennummernplatzhalter 3"/>
          <p:cNvSpPr>
            <a:spLocks noGrp="1"/>
          </p:cNvSpPr>
          <p:nvPr>
            <p:ph type="sldNum" sz="quarter" idx="5"/>
          </p:nvPr>
        </p:nvSpPr>
        <p:spPr bwMode="auto"/>
        <p:txBody>
          <a:bodyPr/>
          <a:lstStyle/>
          <a:p>
            <a:pPr>
              <a:defRPr/>
            </a:pPr>
            <a:fld id="{06A741CA-AA39-4C3D-9D18-DF6523E14173}" type="slidenum">
              <a:rPr lang="de-DE"/>
              <a:t>9</a:t>
            </a:fld>
            <a:endParaRPr lang="de-DE"/>
          </a:p>
        </p:txBody>
      </p:sp>
    </p:spTree>
    <p:extLst>
      <p:ext uri="{BB962C8B-B14F-4D97-AF65-F5344CB8AC3E}">
        <p14:creationId xmlns:p14="http://schemas.microsoft.com/office/powerpoint/2010/main" val="33220984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Master" Target="../slideMasters/slideMaster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dirty="0"/>
              <a:t>Titelmasterformat durch Klicken bearbeiten</a:t>
            </a:r>
          </a:p>
        </p:txBody>
      </p:sp>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dirty="0" err="1">
                <a:latin typeface="Calibri"/>
                <a:ea typeface="Calibri"/>
                <a:cs typeface="Times New Roman"/>
              </a:rPr>
              <a:t>Bildun</a:t>
            </a:r>
            <a:r>
              <a:rPr lang="de-DE" sz="2400" dirty="0" err="1">
                <a:solidFill>
                  <a:schemeClr val="accent1"/>
                </a:solidFill>
                <a:latin typeface="Calibri"/>
                <a:ea typeface="Calibri"/>
                <a:cs typeface="Times New Roman"/>
              </a:rPr>
              <a:t>G</a:t>
            </a:r>
            <a:r>
              <a:rPr lang="de-DE" sz="2400" dirty="0">
                <a:latin typeface="Calibri"/>
                <a:ea typeface="Calibri"/>
                <a:cs typeface="Times New Roman"/>
              </a:rPr>
              <a:t> zur </a:t>
            </a:r>
            <a:r>
              <a:rPr lang="de-DE" sz="2400" dirty="0" err="1">
                <a:solidFill>
                  <a:schemeClr val="accent1"/>
                </a:solidFill>
                <a:latin typeface="Calibri"/>
                <a:ea typeface="Calibri"/>
                <a:cs typeface="Times New Roman"/>
              </a:rPr>
              <a:t>N</a:t>
            </a:r>
            <a:r>
              <a:rPr lang="de-DE" sz="2400" dirty="0" err="1">
                <a:latin typeface="Calibri"/>
                <a:ea typeface="Calibri"/>
                <a:cs typeface="Times New Roman"/>
              </a:rPr>
              <a:t>achhalt</a:t>
            </a:r>
            <a:r>
              <a:rPr lang="de-DE" sz="2400" dirty="0" err="1">
                <a:solidFill>
                  <a:schemeClr val="accent1"/>
                </a:solidFill>
                <a:latin typeface="Calibri"/>
                <a:ea typeface="Calibri"/>
                <a:cs typeface="Times New Roman"/>
              </a:rPr>
              <a:t>I</a:t>
            </a:r>
            <a:r>
              <a:rPr lang="de-DE" sz="2400" dirty="0" err="1">
                <a:latin typeface="Calibri"/>
                <a:ea typeface="Calibri"/>
                <a:cs typeface="Times New Roman"/>
              </a:rPr>
              <a:t>gen</a:t>
            </a:r>
            <a:r>
              <a:rPr lang="de-DE" sz="2400" dirty="0">
                <a:latin typeface="Calibri"/>
                <a:ea typeface="Calibri"/>
                <a:cs typeface="Times New Roman"/>
              </a:rPr>
              <a:t> </a:t>
            </a:r>
            <a:r>
              <a:rPr lang="de-DE" sz="2400" dirty="0">
                <a:solidFill>
                  <a:schemeClr val="accent1"/>
                </a:solidFill>
                <a:latin typeface="Calibri"/>
                <a:ea typeface="Calibri"/>
                <a:cs typeface="Times New Roman"/>
              </a:rPr>
              <a:t>A</a:t>
            </a:r>
            <a:r>
              <a:rPr lang="de-DE" sz="2400" dirty="0">
                <a:latin typeface="Calibri"/>
                <a:ea typeface="Calibri"/>
                <a:cs typeface="Times New Roman"/>
              </a:rPr>
              <a:t>npassung der </a:t>
            </a:r>
            <a:r>
              <a:rPr lang="de-DE" sz="2400" dirty="0">
                <a:solidFill>
                  <a:schemeClr val="accent1"/>
                </a:solidFill>
                <a:latin typeface="Calibri"/>
                <a:ea typeface="Calibri"/>
                <a:cs typeface="Times New Roman"/>
              </a:rPr>
              <a:t>L</a:t>
            </a:r>
            <a:r>
              <a:rPr lang="de-DE" sz="2400" dirty="0">
                <a:latin typeface="Calibri"/>
                <a:ea typeface="Calibri"/>
                <a:cs typeface="Times New Roman"/>
              </a:rPr>
              <a:t>andwirtschaft in Deutschland an den Klimawandel – Sensibilisieren, Informieren, Qualifizieren</a:t>
            </a:r>
            <a:endParaRPr lang="de-DE" sz="1100" dirty="0">
              <a:latin typeface="Calibri"/>
              <a:ea typeface="Calibri"/>
              <a:cs typeface="Times New Roman"/>
            </a:endParaRPr>
          </a:p>
          <a:p>
            <a:pPr algn="ctr">
              <a:defRPr/>
            </a:pPr>
            <a:r>
              <a:rPr lang="de-DE" sz="2400" dirty="0">
                <a:solidFill>
                  <a:schemeClr val="accent1"/>
                </a:solidFill>
                <a:latin typeface="Calibri"/>
                <a:ea typeface="Calibri"/>
                <a:cs typeface="Times New Roman"/>
              </a:rPr>
              <a:t>(GeNIAL)</a:t>
            </a:r>
            <a:endParaRPr lang="de-DE" sz="1100" dirty="0">
              <a:solidFill>
                <a:schemeClr val="accent1"/>
              </a:solidFill>
              <a:latin typeface="Calibri"/>
              <a:ea typeface="Calibri"/>
              <a:cs typeface="Times New Roman"/>
            </a:endParaRPr>
          </a:p>
          <a:p>
            <a:pPr algn="ctr">
              <a:defRPr/>
            </a:pPr>
            <a:endParaRPr lang="de-DE" sz="2400" dirty="0"/>
          </a:p>
        </p:txBody>
      </p:sp>
      <p:pic>
        <p:nvPicPr>
          <p:cNvPr id="8" name="Grafik 10"/>
          <p:cNvPicPr>
            <a:picLocks noChangeAspect="1"/>
          </p:cNvPicPr>
          <p:nvPr userDrawn="1"/>
        </p:nvPicPr>
        <p:blipFill>
          <a:blip r:embed="rId2"/>
          <a:stretch/>
        </p:blipFill>
        <p:spPr bwMode="auto">
          <a:xfrm>
            <a:off x="672662" y="5822067"/>
            <a:ext cx="2499089" cy="415245"/>
          </a:xfrm>
          <a:prstGeom prst="rect">
            <a:avLst/>
          </a:prstGeom>
        </p:spPr>
      </p:pic>
      <p:pic>
        <p:nvPicPr>
          <p:cNvPr id="9" name="Grafik 14"/>
          <p:cNvPicPr>
            <a:picLocks noChangeAspect="1"/>
          </p:cNvPicPr>
          <p:nvPr userDrawn="1"/>
        </p:nvPicPr>
        <p:blipFill>
          <a:blip r:embed="rId3"/>
          <a:stretch/>
        </p:blipFill>
        <p:spPr bwMode="auto">
          <a:xfrm>
            <a:off x="3735728" y="5661248"/>
            <a:ext cx="1407078" cy="703822"/>
          </a:xfrm>
          <a:prstGeom prst="rect">
            <a:avLst/>
          </a:prstGeom>
        </p:spPr>
      </p:pic>
      <p:pic>
        <p:nvPicPr>
          <p:cNvPr id="10" name="Grafik 15"/>
          <p:cNvPicPr>
            <a:picLocks noChangeAspect="1"/>
          </p:cNvPicPr>
          <p:nvPr userDrawn="1"/>
        </p:nvPicPr>
        <p:blipFill>
          <a:blip r:embed="rId4"/>
          <a:stretch/>
        </p:blipFill>
        <p:spPr bwMode="auto">
          <a:xfrm>
            <a:off x="5706784" y="5805264"/>
            <a:ext cx="817193" cy="451770"/>
          </a:xfrm>
          <a:prstGeom prst="rect">
            <a:avLst/>
          </a:prstGeom>
        </p:spPr>
      </p:pic>
      <p:pic>
        <p:nvPicPr>
          <p:cNvPr id="11" name="Grafik 16"/>
          <p:cNvPicPr/>
          <p:nvPr userDrawn="1"/>
        </p:nvPicPr>
        <p:blipFill>
          <a:blip r:embed="rId5"/>
          <a:stretch/>
        </p:blipFill>
        <p:spPr bwMode="auto">
          <a:xfrm>
            <a:off x="7087955" y="5541189"/>
            <a:ext cx="1503395" cy="768131"/>
          </a:xfrm>
          <a:prstGeom prst="rect">
            <a:avLst/>
          </a:prstGeom>
        </p:spPr>
      </p:pic>
      <p:pic>
        <p:nvPicPr>
          <p:cNvPr id="12" name="Grafik 17"/>
          <p:cNvPicPr>
            <a:picLocks noChangeAspect="1"/>
          </p:cNvPicPr>
          <p:nvPr userDrawn="1"/>
        </p:nvPicPr>
        <p:blipFill>
          <a:blip r:embed="rId6"/>
          <a:stretch/>
        </p:blipFill>
        <p:spPr bwMode="auto">
          <a:xfrm>
            <a:off x="9532882" y="153416"/>
            <a:ext cx="2504247" cy="1041139"/>
          </a:xfrm>
          <a:prstGeom prst="rect">
            <a:avLst/>
          </a:prstGeom>
        </p:spPr>
      </p:pic>
      <p:cxnSp>
        <p:nvCxnSpPr>
          <p:cNvPr id="13" name="Gerader Verbinder 2">
            <a:extLst>
              <a:ext uri="{FF2B5EF4-FFF2-40B4-BE49-F238E27FC236}">
                <a16:creationId xmlns:a16="http://schemas.microsoft.com/office/drawing/2014/main" id="{F56E36A4-28A3-464D-9CD7-B838EF2179CB}"/>
              </a:ext>
            </a:extLst>
          </p:cNvPr>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Grafik 14">
            <a:extLst>
              <a:ext uri="{FF2B5EF4-FFF2-40B4-BE49-F238E27FC236}">
                <a16:creationId xmlns:a16="http://schemas.microsoft.com/office/drawing/2014/main" id="{C373F00A-A4F7-4E2E-8ADE-094098B1889A}"/>
              </a:ext>
            </a:extLst>
          </p:cNvPr>
          <p:cNvPicPr>
            <a:picLocks noChangeAspect="1"/>
          </p:cNvPicPr>
          <p:nvPr userDrawn="1"/>
        </p:nvPicPr>
        <p:blipFill rotWithShape="1">
          <a:blip r:embed="rId7" cstate="print">
            <a:extLst>
              <a:ext uri="{28A0092B-C50C-407E-A947-70E740481C1C}">
                <a14:useLocalDpi xmlns:a14="http://schemas.microsoft.com/office/drawing/2010/main" val="0"/>
              </a:ext>
            </a:extLst>
          </a:blip>
          <a:srcRect t="7880" b="7882"/>
          <a:stretch/>
        </p:blipFill>
        <p:spPr>
          <a:xfrm>
            <a:off x="9003793" y="4879862"/>
            <a:ext cx="2748152" cy="145728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Mulchanbau im Gemüsebau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Mulchanbau im Gemüsebau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1"/>
          <p:cNvSpPr>
            <a:spLocks noGrp="1"/>
          </p:cNvSpPr>
          <p:nvPr>
            <p:ph type="ftr" sz="quarter" idx="10"/>
          </p:nvPr>
        </p:nvSpPr>
        <p:spPr bwMode="auto"/>
        <p:txBody>
          <a:bodyPr/>
          <a:lstStyle/>
          <a:p>
            <a:pPr>
              <a:defRPr/>
            </a:pPr>
            <a:r>
              <a:rPr lang="de-DE"/>
              <a:t>Mulchanbau im Gemüsebau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8" name="Fußzeilenplatzhalter 1"/>
          <p:cNvSpPr>
            <a:spLocks noGrp="1"/>
          </p:cNvSpPr>
          <p:nvPr>
            <p:ph type="ftr" sz="quarter" idx="10"/>
          </p:nvPr>
        </p:nvSpPr>
        <p:spPr bwMode="auto"/>
        <p:txBody>
          <a:bodyPr/>
          <a:lstStyle/>
          <a:p>
            <a:pPr>
              <a:defRPr/>
            </a:pPr>
            <a:r>
              <a:rPr lang="de-DE"/>
              <a:t>Mulchanbau im Gemüsebau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10"/>
          </p:nvPr>
        </p:nvSpPr>
        <p:spPr bwMode="auto"/>
        <p:txBody>
          <a:bodyPr/>
          <a:lstStyle/>
          <a:p>
            <a:pPr>
              <a:defRPr/>
            </a:pPr>
            <a:r>
              <a:rPr lang="de-DE"/>
              <a:t>Mulchanbau im Gemüsebau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cxnSp>
        <p:nvCxnSpPr>
          <p:cNvPr id="4" name="Gerader Verbinder 2"/>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Inhaltsplatzhalter 3"/>
          <p:cNvPicPr>
            <a:picLocks noChangeAspect="1"/>
          </p:cNvPicPr>
          <p:nvPr userDrawn="1"/>
        </p:nvPicPr>
        <p:blipFill>
          <a:blip r:embed="rId8"/>
          <a:stretch/>
        </p:blipFill>
        <p:spPr bwMode="auto">
          <a:xfrm>
            <a:off x="147144" y="6406160"/>
            <a:ext cx="1090626" cy="380472"/>
          </a:xfrm>
          <a:prstGeom prst="rect">
            <a:avLst/>
          </a:prstGeom>
        </p:spPr>
      </p:pic>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7"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Mulchanbau im Gemüsebau</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menti.com/8xm7snt92d"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3" name="Grafik 12">
            <a:extLst>
              <a:ext uri="{FF2B5EF4-FFF2-40B4-BE49-F238E27FC236}">
                <a16:creationId xmlns:a16="http://schemas.microsoft.com/office/drawing/2014/main" id="{D9B3C507-B5AD-42CB-84DC-EC53E93CC2F2}"/>
              </a:ext>
            </a:extLst>
          </p:cNvPr>
          <p:cNvPicPr>
            <a:picLocks noChangeAspect="1"/>
          </p:cNvPicPr>
          <p:nvPr/>
        </p:nvPicPr>
        <p:blipFill>
          <a:blip r:embed="rId3"/>
          <a:stretch>
            <a:fillRect/>
          </a:stretch>
        </p:blipFill>
        <p:spPr>
          <a:xfrm>
            <a:off x="3719736" y="-31285"/>
            <a:ext cx="3813810" cy="6356350"/>
          </a:xfrm>
          <a:prstGeom prst="rect">
            <a:avLst/>
          </a:prstGeom>
        </p:spPr>
      </p:pic>
      <p:sp>
        <p:nvSpPr>
          <p:cNvPr id="6" name="Fußzeilenplatzhalter 3"/>
          <p:cNvSpPr>
            <a:spLocks noGrp="1"/>
          </p:cNvSpPr>
          <p:nvPr>
            <p:ph type="ftr" sz="quarter" idx="10"/>
          </p:nvPr>
        </p:nvSpPr>
        <p:spPr bwMode="auto"/>
        <p:txBody>
          <a:bodyPr/>
          <a:lstStyle/>
          <a:p>
            <a:pPr>
              <a:defRPr/>
            </a:pPr>
            <a:r>
              <a:rPr lang="de-DE" dirty="0" err="1"/>
              <a:t>Mulchanbau</a:t>
            </a:r>
            <a:r>
              <a:rPr lang="de-DE" dirty="0"/>
              <a:t> im Gemüsebau</a:t>
            </a:r>
          </a:p>
        </p:txBody>
      </p:sp>
      <p:pic>
        <p:nvPicPr>
          <p:cNvPr id="11" name="Grafik 10">
            <a:extLst>
              <a:ext uri="{FF2B5EF4-FFF2-40B4-BE49-F238E27FC236}">
                <a16:creationId xmlns:a16="http://schemas.microsoft.com/office/drawing/2014/main" id="{35326F35-BEEF-45A2-8EEA-2B49C52419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41190" y="5391744"/>
            <a:ext cx="1512107" cy="964606"/>
          </a:xfrm>
          <a:prstGeom prst="rect">
            <a:avLst/>
          </a:prstGeom>
        </p:spPr>
      </p:pic>
      <p:sp>
        <p:nvSpPr>
          <p:cNvPr id="4" name="Titel 1"/>
          <p:cNvSpPr>
            <a:spLocks noGrp="1"/>
          </p:cNvSpPr>
          <p:nvPr>
            <p:ph type="title"/>
          </p:nvPr>
        </p:nvSpPr>
        <p:spPr bwMode="auto">
          <a:xfrm>
            <a:off x="6888088" y="2114201"/>
            <a:ext cx="5040560" cy="918528"/>
          </a:xfrm>
        </p:spPr>
        <p:txBody>
          <a:bodyPr>
            <a:normAutofit fontScale="90000"/>
          </a:bodyPr>
          <a:lstStyle/>
          <a:p>
            <a:pPr algn="ctr">
              <a:defRPr/>
            </a:pPr>
            <a:r>
              <a:rPr lang="de-DE" b="1" dirty="0">
                <a:solidFill>
                  <a:schemeClr val="tx1"/>
                </a:solidFill>
              </a:rPr>
              <a:t>Online-Veranstaltung:</a:t>
            </a:r>
            <a:br>
              <a:rPr lang="de-DE" b="1" dirty="0">
                <a:solidFill>
                  <a:schemeClr val="tx1"/>
                </a:solidFill>
              </a:rPr>
            </a:br>
            <a:br>
              <a:rPr lang="de-DE" b="1" dirty="0">
                <a:solidFill>
                  <a:schemeClr val="tx1"/>
                </a:solidFill>
              </a:rPr>
            </a:br>
            <a:r>
              <a:rPr lang="de-DE" b="1" dirty="0" err="1">
                <a:solidFill>
                  <a:schemeClr val="tx1"/>
                </a:solidFill>
              </a:rPr>
              <a:t>Mulchanbau</a:t>
            </a:r>
            <a:r>
              <a:rPr lang="de-DE" b="1" dirty="0">
                <a:solidFill>
                  <a:schemeClr val="tx1"/>
                </a:solidFill>
              </a:rPr>
              <a:t> im Gemüseanbau</a:t>
            </a:r>
            <a:br>
              <a:rPr lang="de-DE" b="1" dirty="0">
                <a:solidFill>
                  <a:schemeClr val="tx1"/>
                </a:solidFill>
              </a:rPr>
            </a:br>
            <a:br>
              <a:rPr lang="de-DE" b="1" dirty="0">
                <a:solidFill>
                  <a:schemeClr val="tx1"/>
                </a:solidFill>
              </a:rPr>
            </a:br>
            <a:endParaRPr dirty="0">
              <a:solidFill>
                <a:schemeClr val="tx1"/>
              </a:solidFill>
            </a:endParaRPr>
          </a:p>
        </p:txBody>
      </p:sp>
      <p:sp>
        <p:nvSpPr>
          <p:cNvPr id="14" name="Textfeld 13">
            <a:extLst>
              <a:ext uri="{FF2B5EF4-FFF2-40B4-BE49-F238E27FC236}">
                <a16:creationId xmlns:a16="http://schemas.microsoft.com/office/drawing/2014/main" id="{9E42E895-D15E-478F-BFDD-D8F15E375C93}"/>
              </a:ext>
            </a:extLst>
          </p:cNvPr>
          <p:cNvSpPr txBox="1"/>
          <p:nvPr/>
        </p:nvSpPr>
        <p:spPr>
          <a:xfrm>
            <a:off x="3746884" y="5761757"/>
            <a:ext cx="3813810" cy="584775"/>
          </a:xfrm>
          <a:prstGeom prst="rect">
            <a:avLst/>
          </a:prstGeom>
          <a:noFill/>
        </p:spPr>
        <p:txBody>
          <a:bodyPr wrap="square" rtlCol="0">
            <a:spAutoFit/>
          </a:bodyPr>
          <a:lstStyle/>
          <a:p>
            <a:r>
              <a:rPr lang="de-DE" sz="1600" dirty="0">
                <a:solidFill>
                  <a:schemeClr val="bg1"/>
                </a:solidFill>
              </a:rPr>
              <a:t>Kohl im </a:t>
            </a:r>
            <a:r>
              <a:rPr lang="de-DE" sz="1600" dirty="0" err="1">
                <a:solidFill>
                  <a:schemeClr val="bg1"/>
                </a:solidFill>
              </a:rPr>
              <a:t>Mulchbeet</a:t>
            </a:r>
            <a:r>
              <a:rPr lang="de-DE" sz="1600" dirty="0">
                <a:solidFill>
                  <a:schemeClr val="bg1"/>
                </a:solidFill>
              </a:rPr>
              <a:t>, Andrea Heckenberger, LTZ</a:t>
            </a:r>
          </a:p>
        </p:txBody>
      </p:sp>
    </p:spTree>
    <p:extLst>
      <p:ext uri="{BB962C8B-B14F-4D97-AF65-F5344CB8AC3E}">
        <p14:creationId xmlns:p14="http://schemas.microsoft.com/office/powerpoint/2010/main" val="1860424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Was können wir tun?</a:t>
            </a:r>
          </a:p>
        </p:txBody>
      </p:sp>
      <p:sp>
        <p:nvSpPr>
          <p:cNvPr id="5" name="Inhaltsplatzhalter 2"/>
          <p:cNvSpPr>
            <a:spLocks noGrp="1"/>
          </p:cNvSpPr>
          <p:nvPr>
            <p:ph idx="1"/>
          </p:nvPr>
        </p:nvSpPr>
        <p:spPr bwMode="auto">
          <a:xfrm>
            <a:off x="838200" y="1463040"/>
            <a:ext cx="10800806" cy="4713923"/>
          </a:xfrm>
        </p:spPr>
        <p:txBody>
          <a:bodyPr/>
          <a:lstStyle/>
          <a:p>
            <a:pPr marL="0" indent="0">
              <a:buNone/>
              <a:defRPr/>
            </a:pPr>
            <a:r>
              <a:rPr lang="de-DE" dirty="0"/>
              <a:t>Umsetzen von Anpassungsmaßnahmen, die an die betrieblichen und regionalen Gegebenheiten angepassten sind.</a:t>
            </a:r>
          </a:p>
          <a:p>
            <a:pPr marL="0" indent="0">
              <a:buNone/>
              <a:defRPr/>
            </a:pPr>
            <a:endParaRPr lang="de-DE" dirty="0"/>
          </a:p>
          <a:p>
            <a:pPr marL="0" indent="0">
              <a:buNone/>
              <a:defRPr/>
            </a:pPr>
            <a:r>
              <a:rPr lang="de-DE" b="1" dirty="0">
                <a:solidFill>
                  <a:schemeClr val="accent1"/>
                </a:solidFill>
              </a:rPr>
              <a:t>Ziel:</a:t>
            </a:r>
            <a:r>
              <a:rPr lang="de-DE" b="1" dirty="0"/>
              <a:t> Erhöhung der Widerstandsfähigkeit </a:t>
            </a:r>
            <a:br>
              <a:rPr lang="de-DE" b="1" dirty="0"/>
            </a:br>
            <a:r>
              <a:rPr lang="de-DE" b="1" dirty="0"/>
              <a:t>            (= Resilienz) des Betriebes</a:t>
            </a:r>
            <a:endParaRPr lang="de-DE" dirty="0"/>
          </a:p>
          <a:p>
            <a:pPr>
              <a:defRPr/>
            </a:pPr>
            <a:endParaRPr lang="de-DE" dirty="0"/>
          </a:p>
          <a:p>
            <a:pPr>
              <a:defRPr/>
            </a:pPr>
            <a:endParaRPr lang="de-DE"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sp>
        <p:nvSpPr>
          <p:cNvPr id="8" name="Textfeld 7">
            <a:extLst>
              <a:ext uri="{FF2B5EF4-FFF2-40B4-BE49-F238E27FC236}">
                <a16:creationId xmlns:a16="http://schemas.microsoft.com/office/drawing/2014/main" id="{78847C86-1BE5-4E4A-9273-448DA1B7AD31}"/>
              </a:ext>
            </a:extLst>
          </p:cNvPr>
          <p:cNvSpPr txBox="1"/>
          <p:nvPr/>
        </p:nvSpPr>
        <p:spPr bwMode="auto">
          <a:xfrm>
            <a:off x="8474501" y="5867727"/>
            <a:ext cx="2589170" cy="261610"/>
          </a:xfrm>
          <a:prstGeom prst="rect">
            <a:avLst/>
          </a:prstGeom>
          <a:noFill/>
        </p:spPr>
        <p:txBody>
          <a:bodyPr wrap="none" rtlCol="0">
            <a:spAutoFit/>
          </a:bodyPr>
          <a:lstStyle/>
          <a:p>
            <a:r>
              <a:rPr lang="de-DE" sz="1100" dirty="0"/>
              <a:t>Kohl im </a:t>
            </a:r>
            <a:r>
              <a:rPr lang="de-DE" sz="1100" dirty="0" err="1"/>
              <a:t>Mulchbeet</a:t>
            </a:r>
            <a:r>
              <a:rPr lang="de-DE" sz="1100" dirty="0"/>
              <a:t>, LTZ, A. Heckenberger</a:t>
            </a:r>
          </a:p>
        </p:txBody>
      </p:sp>
      <p:pic>
        <p:nvPicPr>
          <p:cNvPr id="2" name="Grafik 1">
            <a:extLst>
              <a:ext uri="{FF2B5EF4-FFF2-40B4-BE49-F238E27FC236}">
                <a16:creationId xmlns:a16="http://schemas.microsoft.com/office/drawing/2014/main" id="{DA8AEC98-44F7-45F4-8682-0E340067E880}"/>
              </a:ext>
            </a:extLst>
          </p:cNvPr>
          <p:cNvPicPr>
            <a:picLocks noChangeAspect="1"/>
          </p:cNvPicPr>
          <p:nvPr/>
        </p:nvPicPr>
        <p:blipFill>
          <a:blip r:embed="rId3"/>
          <a:stretch>
            <a:fillRect/>
          </a:stretch>
        </p:blipFill>
        <p:spPr>
          <a:xfrm>
            <a:off x="8544272" y="2060848"/>
            <a:ext cx="2284858" cy="3806879"/>
          </a:xfrm>
          <a:prstGeom prst="rect">
            <a:avLst/>
          </a:prstGeom>
        </p:spPr>
      </p:pic>
    </p:spTree>
    <p:extLst>
      <p:ext uri="{BB962C8B-B14F-4D97-AF65-F5344CB8AC3E}">
        <p14:creationId xmlns:p14="http://schemas.microsoft.com/office/powerpoint/2010/main" val="25787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 calcmode="lin" valueType="num">
                                      <p:cBhvr additive="base">
                                        <p:cTn id="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Anpassungsmaßnahme – </a:t>
            </a:r>
            <a:r>
              <a:rPr lang="de-DE" dirty="0" err="1"/>
              <a:t>Mulchanbau</a:t>
            </a:r>
            <a:endParaRPr dirty="0"/>
          </a:p>
        </p:txBody>
      </p:sp>
      <p:sp>
        <p:nvSpPr>
          <p:cNvPr id="5" name="Fußzeilenplatzhalter 3"/>
          <p:cNvSpPr>
            <a:spLocks noGrp="1"/>
          </p:cNvSpPr>
          <p:nvPr>
            <p:ph type="ftr" sz="quarter" idx="10"/>
          </p:nvPr>
        </p:nvSpPr>
        <p:spPr bwMode="auto"/>
        <p:txBody>
          <a:bodyPr/>
          <a:lstStyle/>
          <a:p>
            <a:pPr>
              <a:defRPr/>
            </a:pPr>
            <a:r>
              <a:rPr lang="de-DE"/>
              <a:t>Mulchanbau im Gemüsebau</a:t>
            </a:r>
            <a:endParaRPr lang="de-DE" dirty="0"/>
          </a:p>
        </p:txBody>
      </p:sp>
      <p:sp>
        <p:nvSpPr>
          <p:cNvPr id="6" name="Inhaltsplatzhalter 4"/>
          <p:cNvSpPr>
            <a:spLocks noGrp="1"/>
          </p:cNvSpPr>
          <p:nvPr>
            <p:ph idx="1"/>
          </p:nvPr>
        </p:nvSpPr>
        <p:spPr bwMode="auto">
          <a:xfrm>
            <a:off x="879764" y="1408907"/>
            <a:ext cx="11234464" cy="4893310"/>
          </a:xfrm>
        </p:spPr>
        <p:txBody>
          <a:bodyPr/>
          <a:lstStyle/>
          <a:p>
            <a:pPr marL="0" indent="0">
              <a:spcAft>
                <a:spcPts val="600"/>
              </a:spcAft>
              <a:buNone/>
              <a:defRPr/>
            </a:pPr>
            <a:r>
              <a:rPr lang="en-GB" altLang="de-DE" dirty="0">
                <a:solidFill>
                  <a:schemeClr val="tx1">
                    <a:lumMod val="75000"/>
                    <a:lumOff val="25000"/>
                  </a:schemeClr>
                </a:solidFill>
                <a:cs typeface="Arial" panose="020B0604020202020204" pitchFamily="34" charset="0"/>
              </a:rPr>
              <a:t>…</a:t>
            </a:r>
            <a:r>
              <a:rPr lang="en-GB" altLang="de-DE" dirty="0" err="1">
                <a:solidFill>
                  <a:schemeClr val="tx1">
                    <a:lumMod val="75000"/>
                    <a:lumOff val="25000"/>
                  </a:schemeClr>
                </a:solidFill>
                <a:cs typeface="Arial" panose="020B0604020202020204" pitchFamily="34" charset="0"/>
              </a:rPr>
              <a:t>mit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folgenden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Vorteilen</a:t>
            </a:r>
            <a:r>
              <a:rPr lang="en-GB" altLang="de-DE" dirty="0">
                <a:solidFill>
                  <a:schemeClr val="tx1">
                    <a:lumMod val="75000"/>
                    <a:lumOff val="25000"/>
                  </a:schemeClr>
                </a:solidFill>
                <a:cs typeface="Arial" panose="020B0604020202020204" pitchFamily="34" charset="0"/>
              </a:rPr>
              <a:t>:</a:t>
            </a:r>
          </a:p>
          <a:p>
            <a:pPr marL="0" indent="0">
              <a:spcBef>
                <a:spcPts val="0"/>
              </a:spcBef>
              <a:buNone/>
              <a:defRPr/>
            </a:pPr>
            <a:endParaRPr lang="en-GB" altLang="de-DE" sz="2400" dirty="0">
              <a:solidFill>
                <a:schemeClr val="tx1">
                  <a:lumMod val="75000"/>
                  <a:lumOff val="25000"/>
                </a:schemeClr>
              </a:solidFill>
              <a:cs typeface="Arial" panose="020B0604020202020204" pitchFamily="34" charset="0"/>
            </a:endParaRPr>
          </a:p>
          <a:p>
            <a:pPr>
              <a:lnSpc>
                <a:spcPct val="100000"/>
              </a:lnSpc>
              <a:buFont typeface="Wingdings" panose="05000000000000000000" pitchFamily="2" charset="2"/>
              <a:buChar char="Ø"/>
              <a:defRPr/>
            </a:pPr>
            <a:r>
              <a:rPr lang="de-DE" sz="2400" dirty="0">
                <a:solidFill>
                  <a:schemeClr val="tx1">
                    <a:lumMod val="75000"/>
                    <a:lumOff val="25000"/>
                  </a:schemeClr>
                </a:solidFill>
                <a:cs typeface="Arial" panose="020B0604020202020204" pitchFamily="34" charset="0"/>
              </a:rPr>
              <a:t> </a:t>
            </a:r>
            <a:r>
              <a:rPr lang="de-DE" dirty="0">
                <a:solidFill>
                  <a:schemeClr val="tx1">
                    <a:lumMod val="75000"/>
                    <a:lumOff val="25000"/>
                  </a:schemeClr>
                </a:solidFill>
                <a:cs typeface="Arial" panose="020B0604020202020204" pitchFamily="34" charset="0"/>
              </a:rPr>
              <a:t>Schutz des Bodens vor </a:t>
            </a:r>
          </a:p>
          <a:p>
            <a:pPr lvl="1">
              <a:lnSpc>
                <a:spcPct val="100000"/>
              </a:lnSpc>
              <a:buFont typeface="Courier New" panose="02070309020205020404" pitchFamily="49" charset="0"/>
              <a:buChar char="o"/>
              <a:defRPr/>
            </a:pPr>
            <a:r>
              <a:rPr lang="de-DE" sz="2800" dirty="0">
                <a:solidFill>
                  <a:schemeClr val="tx1">
                    <a:lumMod val="75000"/>
                    <a:lumOff val="25000"/>
                  </a:schemeClr>
                </a:solidFill>
                <a:cs typeface="Arial" panose="020B0604020202020204" pitchFamily="34" charset="0"/>
              </a:rPr>
              <a:t> Verschlämmung	</a:t>
            </a:r>
          </a:p>
          <a:p>
            <a:pPr lvl="1">
              <a:lnSpc>
                <a:spcPct val="100000"/>
              </a:lnSpc>
              <a:buFont typeface="Courier New" panose="02070309020205020404" pitchFamily="49" charset="0"/>
              <a:buChar char="o"/>
              <a:defRPr/>
            </a:pPr>
            <a:r>
              <a:rPr lang="de-DE" sz="2800" dirty="0">
                <a:solidFill>
                  <a:schemeClr val="tx1">
                    <a:lumMod val="75000"/>
                    <a:lumOff val="25000"/>
                  </a:schemeClr>
                </a:solidFill>
                <a:cs typeface="Arial" panose="020B0604020202020204" pitchFamily="34" charset="0"/>
              </a:rPr>
              <a:t> Erosion</a:t>
            </a:r>
          </a:p>
          <a:p>
            <a:pPr lvl="1">
              <a:lnSpc>
                <a:spcPct val="100000"/>
              </a:lnSpc>
              <a:buFont typeface="Courier New" panose="02070309020205020404" pitchFamily="49" charset="0"/>
              <a:buChar char="o"/>
              <a:defRPr/>
            </a:pPr>
            <a:r>
              <a:rPr lang="de-DE" sz="2800" dirty="0">
                <a:solidFill>
                  <a:schemeClr val="tx1">
                    <a:lumMod val="75000"/>
                    <a:lumOff val="25000"/>
                  </a:schemeClr>
                </a:solidFill>
                <a:cs typeface="Arial" panose="020B0604020202020204" pitchFamily="34" charset="0"/>
              </a:rPr>
              <a:t> Überhitzung</a:t>
            </a:r>
          </a:p>
          <a:p>
            <a:pPr>
              <a:lnSpc>
                <a:spcPct val="100000"/>
              </a:lnSpc>
              <a:buFont typeface="Wingdings" panose="05000000000000000000" pitchFamily="2" charset="2"/>
              <a:buChar char="Ø"/>
              <a:defRPr/>
            </a:pPr>
            <a:r>
              <a:rPr lang="de-DE" dirty="0">
                <a:solidFill>
                  <a:schemeClr val="tx1">
                    <a:lumMod val="75000"/>
                    <a:lumOff val="25000"/>
                  </a:schemeClr>
                </a:solidFill>
                <a:cs typeface="Arial" panose="020B0604020202020204" pitchFamily="34" charset="0"/>
              </a:rPr>
              <a:t> Positive Effekte auf das Bodenleben</a:t>
            </a:r>
          </a:p>
          <a:p>
            <a:pPr marL="0" indent="0">
              <a:lnSpc>
                <a:spcPct val="100000"/>
              </a:lnSpc>
              <a:spcBef>
                <a:spcPts val="2400"/>
              </a:spcBef>
              <a:buNone/>
              <a:defRPr/>
            </a:pPr>
            <a:r>
              <a:rPr lang="de-DE" b="1" dirty="0">
                <a:solidFill>
                  <a:schemeClr val="tx1">
                    <a:lumMod val="75000"/>
                    <a:lumOff val="25000"/>
                  </a:schemeClr>
                </a:solidFill>
                <a:cs typeface="Arial" panose="020B0604020202020204" pitchFamily="34" charset="0"/>
              </a:rPr>
              <a:t>		</a:t>
            </a:r>
            <a:endParaRPr lang="de-DE" b="1" dirty="0">
              <a:solidFill>
                <a:schemeClr val="accent1"/>
              </a:solidFill>
            </a:endParaRPr>
          </a:p>
          <a:p>
            <a:pPr marL="0" indent="0">
              <a:lnSpc>
                <a:spcPct val="100000"/>
              </a:lnSpc>
              <a:buNone/>
              <a:defRPr/>
            </a:pPr>
            <a:endParaRPr lang="de-DE" dirty="0"/>
          </a:p>
        </p:txBody>
      </p:sp>
      <p:pic>
        <p:nvPicPr>
          <p:cNvPr id="2" name="Grafik 1">
            <a:extLst>
              <a:ext uri="{FF2B5EF4-FFF2-40B4-BE49-F238E27FC236}">
                <a16:creationId xmlns:a16="http://schemas.microsoft.com/office/drawing/2014/main" id="{8658B4B0-B3E3-4741-83C4-B99E4C5FCB97}"/>
              </a:ext>
            </a:extLst>
          </p:cNvPr>
          <p:cNvPicPr>
            <a:picLocks noChangeAspect="1"/>
          </p:cNvPicPr>
          <p:nvPr/>
        </p:nvPicPr>
        <p:blipFill>
          <a:blip r:embed="rId3"/>
          <a:stretch>
            <a:fillRect/>
          </a:stretch>
        </p:blipFill>
        <p:spPr>
          <a:xfrm>
            <a:off x="6887186" y="1408907"/>
            <a:ext cx="4425050" cy="2812181"/>
          </a:xfrm>
          <a:prstGeom prst="rect">
            <a:avLst/>
          </a:prstGeom>
        </p:spPr>
      </p:pic>
      <p:sp>
        <p:nvSpPr>
          <p:cNvPr id="7" name="Textfeld 6">
            <a:extLst>
              <a:ext uri="{FF2B5EF4-FFF2-40B4-BE49-F238E27FC236}">
                <a16:creationId xmlns:a16="http://schemas.microsoft.com/office/drawing/2014/main" id="{5FBB02D2-2452-477A-AE67-CA038EE9436D}"/>
              </a:ext>
            </a:extLst>
          </p:cNvPr>
          <p:cNvSpPr txBox="1"/>
          <p:nvPr/>
        </p:nvSpPr>
        <p:spPr bwMode="auto">
          <a:xfrm>
            <a:off x="6886295" y="4269670"/>
            <a:ext cx="1641796" cy="261610"/>
          </a:xfrm>
          <a:prstGeom prst="rect">
            <a:avLst/>
          </a:prstGeom>
          <a:noFill/>
        </p:spPr>
        <p:txBody>
          <a:bodyPr wrap="none" rtlCol="0">
            <a:spAutoFit/>
          </a:bodyPr>
          <a:lstStyle/>
          <a:p>
            <a:r>
              <a:rPr lang="de-DE" sz="1100" dirty="0"/>
              <a:t>Sellerie in Mulch, </a:t>
            </a:r>
            <a:r>
              <a:rPr lang="de-DE" sz="1100" dirty="0" err="1"/>
              <a:t>pixabay</a:t>
            </a:r>
            <a:endParaRPr lang="de-DE" sz="1100" dirty="0"/>
          </a:p>
        </p:txBody>
      </p:sp>
    </p:spTree>
    <p:extLst>
      <p:ext uri="{BB962C8B-B14F-4D97-AF65-F5344CB8AC3E}">
        <p14:creationId xmlns:p14="http://schemas.microsoft.com/office/powerpoint/2010/main" val="14877228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Bodenleben</a:t>
            </a:r>
            <a:endParaRPr dirty="0"/>
          </a:p>
        </p:txBody>
      </p:sp>
      <p:sp>
        <p:nvSpPr>
          <p:cNvPr id="5" name="Fußzeilenplatzhalter 3"/>
          <p:cNvSpPr>
            <a:spLocks noGrp="1"/>
          </p:cNvSpPr>
          <p:nvPr>
            <p:ph type="ftr" sz="quarter" idx="10"/>
          </p:nvPr>
        </p:nvSpPr>
        <p:spPr bwMode="auto"/>
        <p:txBody>
          <a:bodyPr/>
          <a:lstStyle/>
          <a:p>
            <a:pPr>
              <a:defRPr/>
            </a:pPr>
            <a:r>
              <a:rPr lang="de-DE"/>
              <a:t>Mulchanbau im Gemüsebau</a:t>
            </a:r>
            <a:endParaRPr lang="de-DE" dirty="0"/>
          </a:p>
        </p:txBody>
      </p:sp>
      <p:sp>
        <p:nvSpPr>
          <p:cNvPr id="6" name="Inhaltsplatzhalter 4"/>
          <p:cNvSpPr>
            <a:spLocks noGrp="1"/>
          </p:cNvSpPr>
          <p:nvPr>
            <p:ph idx="1"/>
          </p:nvPr>
        </p:nvSpPr>
        <p:spPr bwMode="auto">
          <a:xfrm>
            <a:off x="862398" y="1418754"/>
            <a:ext cx="6786075" cy="4098478"/>
          </a:xfrm>
        </p:spPr>
        <p:txBody>
          <a:bodyPr/>
          <a:lstStyle/>
          <a:p>
            <a:pPr>
              <a:spcAft>
                <a:spcPts val="600"/>
              </a:spcAft>
              <a:buFont typeface="Courier New" panose="02070309020205020404" pitchFamily="49" charset="0"/>
              <a:buChar char="o"/>
              <a:defRPr/>
            </a:pPr>
            <a:r>
              <a:rPr lang="de-DE" dirty="0"/>
              <a:t> Für Regenwürmer ist eine </a:t>
            </a:r>
            <a:r>
              <a:rPr lang="de-DE" dirty="0" err="1"/>
              <a:t>Mulchauflage</a:t>
            </a:r>
            <a:r>
              <a:rPr lang="de-DE" dirty="0"/>
              <a:t> mit organischem Material die wichtigste Nahrungsgrundlage. </a:t>
            </a:r>
          </a:p>
          <a:p>
            <a:pPr>
              <a:spcAft>
                <a:spcPts val="600"/>
              </a:spcAft>
              <a:buFont typeface="Courier New" panose="02070309020205020404" pitchFamily="49" charset="0"/>
              <a:buChar char="o"/>
              <a:defRPr/>
            </a:pPr>
            <a:r>
              <a:rPr lang="de-DE" dirty="0"/>
              <a:t> Reduzierte Bodenbearbeitung und eine </a:t>
            </a:r>
            <a:r>
              <a:rPr lang="de-DE" dirty="0" err="1"/>
              <a:t>Mulchauflage</a:t>
            </a:r>
            <a:r>
              <a:rPr lang="de-DE" dirty="0"/>
              <a:t> fördert deren Vermehrung </a:t>
            </a:r>
          </a:p>
          <a:p>
            <a:pPr>
              <a:spcAft>
                <a:spcPts val="600"/>
              </a:spcAft>
              <a:buFont typeface="Courier New" panose="02070309020205020404" pitchFamily="49" charset="0"/>
              <a:buChar char="o"/>
              <a:defRPr/>
            </a:pPr>
            <a:r>
              <a:rPr lang="de-DE" dirty="0"/>
              <a:t> Fördert auch insg. die Vielfalt an Organismen im Boden (Protozoen, bakterienfressende Nematoden, Milben, </a:t>
            </a:r>
            <a:r>
              <a:rPr lang="de-DE" dirty="0" err="1"/>
              <a:t>Collembolen</a:t>
            </a:r>
            <a:r>
              <a:rPr lang="de-DE" dirty="0"/>
              <a:t>, Käfer, Spinnen)</a:t>
            </a:r>
          </a:p>
        </p:txBody>
      </p:sp>
      <p:sp>
        <p:nvSpPr>
          <p:cNvPr id="7" name="Textfeld 6">
            <a:extLst>
              <a:ext uri="{FF2B5EF4-FFF2-40B4-BE49-F238E27FC236}">
                <a16:creationId xmlns:a16="http://schemas.microsoft.com/office/drawing/2014/main" id="{5FBB02D2-2452-477A-AE67-CA038EE9436D}"/>
              </a:ext>
            </a:extLst>
          </p:cNvPr>
          <p:cNvSpPr txBox="1"/>
          <p:nvPr/>
        </p:nvSpPr>
        <p:spPr bwMode="auto">
          <a:xfrm>
            <a:off x="10504476" y="4144416"/>
            <a:ext cx="1415772" cy="261610"/>
          </a:xfrm>
          <a:prstGeom prst="rect">
            <a:avLst/>
          </a:prstGeom>
          <a:noFill/>
        </p:spPr>
        <p:txBody>
          <a:bodyPr wrap="none" rtlCol="0">
            <a:spAutoFit/>
          </a:bodyPr>
          <a:lstStyle/>
          <a:p>
            <a:r>
              <a:rPr lang="de-DE" sz="1100" dirty="0"/>
              <a:t>Regenwurm, </a:t>
            </a:r>
            <a:r>
              <a:rPr lang="de-DE" sz="1100" dirty="0" err="1"/>
              <a:t>pixabay</a:t>
            </a:r>
            <a:endParaRPr lang="de-DE" sz="1100" dirty="0"/>
          </a:p>
        </p:txBody>
      </p:sp>
      <p:pic>
        <p:nvPicPr>
          <p:cNvPr id="3" name="Grafik 2">
            <a:extLst>
              <a:ext uri="{FF2B5EF4-FFF2-40B4-BE49-F238E27FC236}">
                <a16:creationId xmlns:a16="http://schemas.microsoft.com/office/drawing/2014/main" id="{E7C8CD89-8841-4186-9B4E-DC55BD1926D7}"/>
              </a:ext>
            </a:extLst>
          </p:cNvPr>
          <p:cNvPicPr>
            <a:picLocks noChangeAspect="1"/>
          </p:cNvPicPr>
          <p:nvPr/>
        </p:nvPicPr>
        <p:blipFill>
          <a:blip r:embed="rId3"/>
          <a:stretch>
            <a:fillRect/>
          </a:stretch>
        </p:blipFill>
        <p:spPr>
          <a:xfrm>
            <a:off x="7707193" y="1422886"/>
            <a:ext cx="4154336" cy="2721530"/>
          </a:xfrm>
          <a:prstGeom prst="rect">
            <a:avLst/>
          </a:prstGeom>
        </p:spPr>
      </p:pic>
      <p:sp>
        <p:nvSpPr>
          <p:cNvPr id="8" name="Textfeld 7">
            <a:extLst>
              <a:ext uri="{FF2B5EF4-FFF2-40B4-BE49-F238E27FC236}">
                <a16:creationId xmlns:a16="http://schemas.microsoft.com/office/drawing/2014/main" id="{054CDBDD-DA56-4364-BB82-268370C0154F}"/>
              </a:ext>
            </a:extLst>
          </p:cNvPr>
          <p:cNvSpPr txBox="1"/>
          <p:nvPr/>
        </p:nvSpPr>
        <p:spPr>
          <a:xfrm>
            <a:off x="479376" y="5692656"/>
            <a:ext cx="11596444" cy="800219"/>
          </a:xfrm>
          <a:prstGeom prst="rect">
            <a:avLst/>
          </a:prstGeom>
          <a:noFill/>
          <a:ln>
            <a:solidFill>
              <a:schemeClr val="accent1"/>
            </a:solidFill>
          </a:ln>
        </p:spPr>
        <p:txBody>
          <a:bodyPr wrap="none" rtlCol="0">
            <a:spAutoFit/>
          </a:bodyPr>
          <a:lstStyle/>
          <a:p>
            <a:r>
              <a:rPr lang="de-DE" b="1" dirty="0"/>
              <a:t>	      </a:t>
            </a:r>
            <a:r>
              <a:rPr lang="de-DE" sz="2800" b="1" dirty="0">
                <a:solidFill>
                  <a:schemeClr val="accent1"/>
                </a:solidFill>
              </a:rPr>
              <a:t>Etwa ein Drittel der gesamten Makrofauna lebt in der </a:t>
            </a:r>
            <a:r>
              <a:rPr lang="de-DE" sz="2800" b="1" dirty="0" err="1">
                <a:solidFill>
                  <a:schemeClr val="accent1"/>
                </a:solidFill>
              </a:rPr>
              <a:t>Mulchschicht</a:t>
            </a:r>
            <a:r>
              <a:rPr lang="de-DE" b="1" dirty="0"/>
              <a:t>.</a:t>
            </a:r>
            <a:r>
              <a:rPr lang="de-DE" dirty="0"/>
              <a:t> </a:t>
            </a:r>
          </a:p>
          <a:p>
            <a:endParaRPr lang="de-DE" dirty="0"/>
          </a:p>
        </p:txBody>
      </p:sp>
      <p:sp>
        <p:nvSpPr>
          <p:cNvPr id="9" name="Pfeil: nach rechts 8">
            <a:extLst>
              <a:ext uri="{FF2B5EF4-FFF2-40B4-BE49-F238E27FC236}">
                <a16:creationId xmlns:a16="http://schemas.microsoft.com/office/drawing/2014/main" id="{58414094-DA27-4F92-9419-6543788AC603}"/>
              </a:ext>
            </a:extLst>
          </p:cNvPr>
          <p:cNvSpPr/>
          <p:nvPr/>
        </p:nvSpPr>
        <p:spPr>
          <a:xfrm>
            <a:off x="623392" y="571219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32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Anpassungsmaßnahme – </a:t>
            </a:r>
            <a:r>
              <a:rPr lang="de-DE" dirty="0" err="1"/>
              <a:t>Mulchanbau</a:t>
            </a:r>
            <a:endParaRPr dirty="0"/>
          </a:p>
        </p:txBody>
      </p:sp>
      <p:sp>
        <p:nvSpPr>
          <p:cNvPr id="5" name="Fußzeilenplatzhalter 3"/>
          <p:cNvSpPr>
            <a:spLocks noGrp="1"/>
          </p:cNvSpPr>
          <p:nvPr>
            <p:ph type="ftr" sz="quarter" idx="10"/>
          </p:nvPr>
        </p:nvSpPr>
        <p:spPr bwMode="auto"/>
        <p:txBody>
          <a:bodyPr/>
          <a:lstStyle/>
          <a:p>
            <a:pPr>
              <a:defRPr/>
            </a:pPr>
            <a:r>
              <a:rPr lang="de-DE"/>
              <a:t>Mulchanbau im Gemüsebau</a:t>
            </a:r>
            <a:endParaRPr lang="de-DE" dirty="0"/>
          </a:p>
        </p:txBody>
      </p:sp>
      <p:sp>
        <p:nvSpPr>
          <p:cNvPr id="6" name="Inhaltsplatzhalter 4"/>
          <p:cNvSpPr>
            <a:spLocks noGrp="1"/>
          </p:cNvSpPr>
          <p:nvPr>
            <p:ph idx="1"/>
          </p:nvPr>
        </p:nvSpPr>
        <p:spPr bwMode="auto">
          <a:xfrm>
            <a:off x="813645" y="1283653"/>
            <a:ext cx="10515600" cy="4713923"/>
          </a:xfrm>
        </p:spPr>
        <p:txBody>
          <a:bodyPr/>
          <a:lstStyle/>
          <a:p>
            <a:pPr>
              <a:spcAft>
                <a:spcPts val="600"/>
              </a:spcAft>
              <a:buFont typeface="Wingdings"/>
              <a:buChar char="Ø"/>
              <a:defRPr/>
            </a:pPr>
            <a:r>
              <a:rPr lang="de-DE" b="1" dirty="0"/>
              <a:t> </a:t>
            </a:r>
            <a:r>
              <a:rPr lang="de-DE" sz="2600" dirty="0"/>
              <a:t>Wirkung durch positive Auswirkungen auf die Bodenstruktur:</a:t>
            </a:r>
          </a:p>
          <a:p>
            <a:pPr>
              <a:spcAft>
                <a:spcPts val="600"/>
              </a:spcAft>
              <a:buFont typeface="Wingdings"/>
              <a:buChar char="Ø"/>
              <a:defRPr/>
            </a:pPr>
            <a:endParaRPr lang="de-DE" sz="2600" dirty="0"/>
          </a:p>
          <a:p>
            <a:pPr marL="808038" lvl="1" indent="-342900">
              <a:spcAft>
                <a:spcPts val="600"/>
              </a:spcAft>
              <a:buFont typeface="Courier New"/>
              <a:buChar char="o"/>
              <a:defRPr/>
            </a:pPr>
            <a:r>
              <a:rPr lang="de-DE" sz="2800" dirty="0"/>
              <a:t>Bessere und schnellere Wasserinfiltration</a:t>
            </a:r>
          </a:p>
          <a:p>
            <a:pPr marL="808038" lvl="1" indent="-342900">
              <a:spcAft>
                <a:spcPts val="600"/>
              </a:spcAft>
              <a:buFont typeface="Courier New"/>
              <a:buChar char="o"/>
              <a:defRPr/>
            </a:pPr>
            <a:r>
              <a:rPr lang="de-DE" sz="2800" dirty="0"/>
              <a:t>Höhere Wasserspeicherfähigkeit</a:t>
            </a:r>
          </a:p>
          <a:p>
            <a:pPr marL="808038" lvl="1" indent="-342900">
              <a:spcAft>
                <a:spcPts val="600"/>
              </a:spcAft>
              <a:buFont typeface="Courier New"/>
              <a:buChar char="o"/>
              <a:defRPr/>
            </a:pPr>
            <a:r>
              <a:rPr lang="de-DE" sz="2800" dirty="0"/>
              <a:t>Höhere Tragfähigkeit, geringere Verdichtungsgefahr</a:t>
            </a:r>
          </a:p>
          <a:p>
            <a:pPr marL="0" lvl="1" indent="0">
              <a:spcAft>
                <a:spcPts val="600"/>
              </a:spcAft>
              <a:buNone/>
              <a:defRPr/>
            </a:pPr>
            <a:endParaRPr lang="de-DE" dirty="0"/>
          </a:p>
          <a:p>
            <a:pPr marL="0" lvl="1" indent="0">
              <a:spcAft>
                <a:spcPts val="600"/>
              </a:spcAft>
              <a:buNone/>
              <a:defRPr/>
            </a:pPr>
            <a:r>
              <a:rPr lang="de-DE" sz="2800" b="1" dirty="0">
                <a:solidFill>
                  <a:schemeClr val="accent1"/>
                </a:solidFill>
              </a:rPr>
              <a:t>	 </a:t>
            </a:r>
          </a:p>
          <a:p>
            <a:pPr marL="0" lvl="1" indent="0">
              <a:spcAft>
                <a:spcPts val="600"/>
              </a:spcAft>
              <a:buNone/>
              <a:defRPr/>
            </a:pPr>
            <a:r>
              <a:rPr lang="de-DE" sz="2800" b="1" dirty="0">
                <a:solidFill>
                  <a:schemeClr val="accent1"/>
                </a:solidFill>
              </a:rPr>
              <a:t>	Verbesserter Schutz bei Starkniederschlägen und Trockenheit</a:t>
            </a:r>
          </a:p>
          <a:p>
            <a:pPr marL="0" indent="0">
              <a:lnSpc>
                <a:spcPct val="100000"/>
              </a:lnSpc>
              <a:buNone/>
              <a:defRPr/>
            </a:pPr>
            <a:endParaRPr lang="de-DE" dirty="0"/>
          </a:p>
        </p:txBody>
      </p:sp>
      <p:sp>
        <p:nvSpPr>
          <p:cNvPr id="2" name="Pfeil: nach rechts 1">
            <a:extLst>
              <a:ext uri="{FF2B5EF4-FFF2-40B4-BE49-F238E27FC236}">
                <a16:creationId xmlns:a16="http://schemas.microsoft.com/office/drawing/2014/main" id="{DA1DB0BA-CDCD-4660-A037-2830346787B7}"/>
              </a:ext>
            </a:extLst>
          </p:cNvPr>
          <p:cNvSpPr/>
          <p:nvPr/>
        </p:nvSpPr>
        <p:spPr>
          <a:xfrm>
            <a:off x="821610" y="4941168"/>
            <a:ext cx="79208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2715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1090448" cy="918528"/>
          </a:xfrm>
        </p:spPr>
        <p:txBody>
          <a:bodyPr>
            <a:normAutofit/>
          </a:bodyPr>
          <a:lstStyle/>
          <a:p>
            <a:pPr>
              <a:defRPr/>
            </a:pPr>
            <a:r>
              <a:rPr lang="de-DE" dirty="0"/>
              <a:t>Anpassungsmaßnahme – </a:t>
            </a:r>
            <a:r>
              <a:rPr lang="de-DE" dirty="0" err="1"/>
              <a:t>Mulchanbau</a:t>
            </a:r>
            <a:endParaRPr dirty="0"/>
          </a:p>
        </p:txBody>
      </p:sp>
      <p:sp>
        <p:nvSpPr>
          <p:cNvPr id="5" name="Fußzeilenplatzhalter 3"/>
          <p:cNvSpPr>
            <a:spLocks noGrp="1"/>
          </p:cNvSpPr>
          <p:nvPr>
            <p:ph type="ftr" sz="quarter" idx="10"/>
          </p:nvPr>
        </p:nvSpPr>
        <p:spPr bwMode="auto"/>
        <p:txBody>
          <a:bodyPr/>
          <a:lstStyle/>
          <a:p>
            <a:pPr>
              <a:defRPr/>
            </a:pPr>
            <a:r>
              <a:rPr lang="de-DE"/>
              <a:t>Mulchanbau im Gemüsebau</a:t>
            </a:r>
            <a:endParaRPr lang="de-DE" dirty="0"/>
          </a:p>
        </p:txBody>
      </p:sp>
      <p:sp>
        <p:nvSpPr>
          <p:cNvPr id="6" name="Inhaltsplatzhalter 4"/>
          <p:cNvSpPr>
            <a:spLocks noGrp="1"/>
          </p:cNvSpPr>
          <p:nvPr>
            <p:ph idx="1"/>
          </p:nvPr>
        </p:nvSpPr>
        <p:spPr bwMode="auto"/>
        <p:txBody>
          <a:bodyPr/>
          <a:lstStyle/>
          <a:p>
            <a:pPr marL="0" indent="0">
              <a:spcAft>
                <a:spcPts val="600"/>
              </a:spcAft>
              <a:buNone/>
              <a:defRPr/>
            </a:pPr>
            <a:r>
              <a:rPr lang="en-GB" altLang="de-DE" dirty="0">
                <a:solidFill>
                  <a:schemeClr val="tx1">
                    <a:lumMod val="75000"/>
                    <a:lumOff val="25000"/>
                  </a:schemeClr>
                </a:solidFill>
                <a:cs typeface="Arial" panose="020B0604020202020204" pitchFamily="34" charset="0"/>
              </a:rPr>
              <a:t>…</a:t>
            </a:r>
            <a:r>
              <a:rPr lang="en-GB" altLang="de-DE" dirty="0" err="1">
                <a:solidFill>
                  <a:schemeClr val="tx1">
                    <a:lumMod val="75000"/>
                    <a:lumOff val="25000"/>
                  </a:schemeClr>
                </a:solidFill>
                <a:cs typeface="Arial" panose="020B0604020202020204" pitchFamily="34" charset="0"/>
              </a:rPr>
              <a:t>mit</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folgenden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weiteren</a:t>
            </a:r>
            <a:r>
              <a:rPr lang="en-GB" altLang="de-DE" dirty="0">
                <a:solidFill>
                  <a:schemeClr val="tx1">
                    <a:lumMod val="75000"/>
                    <a:lumOff val="25000"/>
                  </a:schemeClr>
                </a:solidFill>
                <a:cs typeface="Arial" panose="020B0604020202020204" pitchFamily="34" charset="0"/>
              </a:rPr>
              <a:t> </a:t>
            </a:r>
            <a:r>
              <a:rPr lang="en-GB" altLang="de-DE" dirty="0" err="1">
                <a:solidFill>
                  <a:schemeClr val="tx1">
                    <a:lumMod val="75000"/>
                    <a:lumOff val="25000"/>
                  </a:schemeClr>
                </a:solidFill>
                <a:cs typeface="Arial" panose="020B0604020202020204" pitchFamily="34" charset="0"/>
              </a:rPr>
              <a:t>Vorteilen</a:t>
            </a:r>
            <a:r>
              <a:rPr lang="en-GB" altLang="de-DE" dirty="0">
                <a:solidFill>
                  <a:schemeClr val="tx1">
                    <a:lumMod val="75000"/>
                    <a:lumOff val="25000"/>
                  </a:schemeClr>
                </a:solidFill>
                <a:cs typeface="Arial" panose="020B0604020202020204" pitchFamily="34" charset="0"/>
              </a:rPr>
              <a:t>:</a:t>
            </a:r>
          </a:p>
          <a:p>
            <a:pPr marL="0" indent="0">
              <a:spcBef>
                <a:spcPts val="0"/>
              </a:spcBef>
              <a:buNone/>
              <a:defRPr/>
            </a:pPr>
            <a:endParaRPr lang="en-GB" altLang="de-DE" sz="2400" dirty="0">
              <a:solidFill>
                <a:schemeClr val="tx1">
                  <a:lumMod val="75000"/>
                  <a:lumOff val="25000"/>
                </a:schemeClr>
              </a:solidFill>
              <a:cs typeface="Arial" panose="020B0604020202020204" pitchFamily="34" charset="0"/>
            </a:endParaRPr>
          </a:p>
          <a:p>
            <a:pPr>
              <a:lnSpc>
                <a:spcPct val="100000"/>
              </a:lnSpc>
              <a:buFont typeface="Courier New" panose="02070309020205020404" pitchFamily="49" charset="0"/>
              <a:buChar char="o"/>
              <a:defRPr/>
            </a:pPr>
            <a:r>
              <a:rPr lang="de-DE" sz="2400" dirty="0">
                <a:solidFill>
                  <a:schemeClr val="tx1">
                    <a:lumMod val="75000"/>
                    <a:lumOff val="25000"/>
                  </a:schemeClr>
                </a:solidFill>
                <a:cs typeface="Arial" panose="020B0604020202020204" pitchFamily="34" charset="0"/>
              </a:rPr>
              <a:t> </a:t>
            </a:r>
            <a:r>
              <a:rPr lang="de-DE" dirty="0">
                <a:solidFill>
                  <a:schemeClr val="tx1">
                    <a:lumMod val="75000"/>
                    <a:lumOff val="25000"/>
                  </a:schemeClr>
                </a:solidFill>
                <a:cs typeface="Arial" panose="020B0604020202020204" pitchFamily="34" charset="0"/>
              </a:rPr>
              <a:t>Anbau von Zwischenfrüchten</a:t>
            </a:r>
          </a:p>
          <a:p>
            <a:pPr>
              <a:lnSpc>
                <a:spcPct val="100000"/>
              </a:lnSpc>
              <a:buFont typeface="Courier New" panose="02070309020205020404" pitchFamily="49" charset="0"/>
              <a:buChar char="o"/>
              <a:defRPr/>
            </a:pPr>
            <a:r>
              <a:rPr lang="de-DE" dirty="0">
                <a:solidFill>
                  <a:schemeClr val="tx1">
                    <a:lumMod val="75000"/>
                    <a:lumOff val="25000"/>
                  </a:schemeClr>
                </a:solidFill>
                <a:cs typeface="Arial" panose="020B0604020202020204" pitchFamily="34" charset="0"/>
              </a:rPr>
              <a:t> Unkrautunterdrückung</a:t>
            </a:r>
          </a:p>
          <a:p>
            <a:pPr>
              <a:lnSpc>
                <a:spcPct val="100000"/>
              </a:lnSpc>
              <a:buFont typeface="Courier New" panose="02070309020205020404" pitchFamily="49" charset="0"/>
              <a:buChar char="o"/>
              <a:defRPr/>
            </a:pPr>
            <a:r>
              <a:rPr lang="de-DE" dirty="0">
                <a:solidFill>
                  <a:schemeClr val="tx1">
                    <a:lumMod val="75000"/>
                    <a:lumOff val="25000"/>
                  </a:schemeClr>
                </a:solidFill>
                <a:cs typeface="Arial" panose="020B0604020202020204" pitchFamily="34" charset="0"/>
              </a:rPr>
              <a:t> Reduzierter Bewässerungsbedarf</a:t>
            </a:r>
          </a:p>
          <a:p>
            <a:pPr>
              <a:lnSpc>
                <a:spcPct val="100000"/>
              </a:lnSpc>
              <a:buFont typeface="Courier New" panose="02070309020205020404" pitchFamily="49" charset="0"/>
              <a:buChar char="o"/>
              <a:defRPr/>
            </a:pPr>
            <a:r>
              <a:rPr lang="de-DE" dirty="0">
                <a:solidFill>
                  <a:schemeClr val="tx1">
                    <a:lumMod val="75000"/>
                    <a:lumOff val="25000"/>
                  </a:schemeClr>
                </a:solidFill>
                <a:cs typeface="Arial" panose="020B0604020202020204" pitchFamily="34" charset="0"/>
              </a:rPr>
              <a:t> Nährstofflieferung </a:t>
            </a:r>
          </a:p>
          <a:p>
            <a:pPr marL="0" indent="0">
              <a:lnSpc>
                <a:spcPct val="100000"/>
              </a:lnSpc>
              <a:buNone/>
              <a:defRPr/>
            </a:pPr>
            <a:endParaRPr lang="de-DE" sz="2400" dirty="0">
              <a:solidFill>
                <a:schemeClr val="tx1">
                  <a:lumMod val="75000"/>
                  <a:lumOff val="25000"/>
                </a:schemeClr>
              </a:solidFill>
              <a:cs typeface="Arial" panose="020B0604020202020204" pitchFamily="34" charset="0"/>
            </a:endParaRPr>
          </a:p>
          <a:p>
            <a:pPr marL="0" indent="0">
              <a:lnSpc>
                <a:spcPct val="100000"/>
              </a:lnSpc>
              <a:buNone/>
              <a:defRPr/>
            </a:pPr>
            <a:endParaRPr lang="de-DE" dirty="0"/>
          </a:p>
        </p:txBody>
      </p:sp>
    </p:spTree>
    <p:extLst>
      <p:ext uri="{BB962C8B-B14F-4D97-AF65-F5344CB8AC3E}">
        <p14:creationId xmlns:p14="http://schemas.microsoft.com/office/powerpoint/2010/main" val="973629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191344" y="374160"/>
            <a:ext cx="11593288" cy="918528"/>
          </a:xfrm>
        </p:spPr>
        <p:txBody>
          <a:bodyPr>
            <a:normAutofit/>
          </a:bodyPr>
          <a:lstStyle/>
          <a:p>
            <a:pPr>
              <a:defRPr/>
            </a:pPr>
            <a:r>
              <a:rPr lang="de-DE" dirty="0"/>
              <a:t>FAZIT</a:t>
            </a:r>
            <a:endParaRPr dirty="0"/>
          </a:p>
        </p:txBody>
      </p:sp>
      <p:sp>
        <p:nvSpPr>
          <p:cNvPr id="5" name="Fußzeilenplatzhalter 3"/>
          <p:cNvSpPr>
            <a:spLocks noGrp="1"/>
          </p:cNvSpPr>
          <p:nvPr>
            <p:ph type="ftr" sz="quarter" idx="10"/>
          </p:nvPr>
        </p:nvSpPr>
        <p:spPr bwMode="auto"/>
        <p:txBody>
          <a:bodyPr/>
          <a:lstStyle/>
          <a:p>
            <a:pPr>
              <a:defRPr/>
            </a:pPr>
            <a:r>
              <a:rPr lang="de-DE"/>
              <a:t>Mulchanbau im Gemüsebau</a:t>
            </a:r>
            <a:endParaRPr lang="de-DE" dirty="0"/>
          </a:p>
        </p:txBody>
      </p:sp>
      <p:sp>
        <p:nvSpPr>
          <p:cNvPr id="6" name="Inhaltsplatzhalter 4"/>
          <p:cNvSpPr>
            <a:spLocks noGrp="1"/>
          </p:cNvSpPr>
          <p:nvPr>
            <p:ph idx="1"/>
          </p:nvPr>
        </p:nvSpPr>
        <p:spPr bwMode="auto">
          <a:xfrm>
            <a:off x="1703512" y="1292688"/>
            <a:ext cx="8064896" cy="4713923"/>
          </a:xfrm>
        </p:spPr>
        <p:txBody>
          <a:bodyPr/>
          <a:lstStyle/>
          <a:p>
            <a:pPr marL="742950" lvl="1" indent="0">
              <a:spcAft>
                <a:spcPts val="600"/>
              </a:spcAft>
              <a:buNone/>
              <a:defRPr/>
            </a:pPr>
            <a:endParaRPr lang="de-DE" dirty="0"/>
          </a:p>
          <a:p>
            <a:pPr marL="742950" lvl="1" indent="0" algn="ctr">
              <a:spcAft>
                <a:spcPts val="600"/>
              </a:spcAft>
              <a:buNone/>
              <a:defRPr/>
            </a:pPr>
            <a:r>
              <a:rPr lang="de-DE" dirty="0" err="1"/>
              <a:t>Mulchanbau</a:t>
            </a:r>
            <a:r>
              <a:rPr lang="de-DE" dirty="0"/>
              <a:t> im Gemüsebau ist aus Sicht des </a:t>
            </a:r>
            <a:br>
              <a:rPr lang="de-DE" dirty="0"/>
            </a:br>
            <a:r>
              <a:rPr lang="de-DE" dirty="0"/>
              <a:t>Klimawandels eine wirkungsvolle Anpassungsmaßnahme – </a:t>
            </a:r>
          </a:p>
          <a:p>
            <a:pPr marL="742950" lvl="1" indent="0" algn="ctr">
              <a:spcAft>
                <a:spcPts val="600"/>
              </a:spcAft>
              <a:buNone/>
              <a:defRPr/>
            </a:pPr>
            <a:r>
              <a:rPr lang="de-DE" b="1" dirty="0"/>
              <a:t>mit</a:t>
            </a:r>
            <a:r>
              <a:rPr lang="de-DE" dirty="0"/>
              <a:t> </a:t>
            </a:r>
            <a:r>
              <a:rPr lang="de-DE" b="1" dirty="0"/>
              <a:t>positiver Wirkung auf den Boden und das Bodenleben</a:t>
            </a:r>
            <a:endParaRPr lang="de-DE" sz="2400" b="1" dirty="0"/>
          </a:p>
          <a:p>
            <a:pPr marL="742950" lvl="1" indent="0" algn="ctr">
              <a:spcAft>
                <a:spcPts val="600"/>
              </a:spcAft>
              <a:buNone/>
              <a:defRPr/>
            </a:pPr>
            <a:r>
              <a:rPr lang="de-DE" b="1" dirty="0">
                <a:solidFill>
                  <a:schemeClr val="accent1"/>
                </a:solidFill>
                <a:latin typeface="+mj-lt"/>
              </a:rPr>
              <a:t>Vielen Dank für Ihre Aufmerksamkeit!</a:t>
            </a:r>
            <a:endParaRPr sz="2400" b="1" dirty="0">
              <a:solidFill>
                <a:schemeClr val="accent1"/>
              </a:solidFill>
              <a:latin typeface="+mj-lt"/>
            </a:endParaRPr>
          </a:p>
          <a:p>
            <a:pPr>
              <a:defRPr/>
            </a:pPr>
            <a:endParaRPr lang="de-DE" dirty="0"/>
          </a:p>
        </p:txBody>
      </p:sp>
    </p:spTree>
    <p:extLst>
      <p:ext uri="{BB962C8B-B14F-4D97-AF65-F5344CB8AC3E}">
        <p14:creationId xmlns:p14="http://schemas.microsoft.com/office/powerpoint/2010/main" val="2641072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 Ablauf</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sp>
        <p:nvSpPr>
          <p:cNvPr id="9" name="Rechteck 8">
            <a:extLst>
              <a:ext uri="{FF2B5EF4-FFF2-40B4-BE49-F238E27FC236}">
                <a16:creationId xmlns:a16="http://schemas.microsoft.com/office/drawing/2014/main" id="{8FB3530D-C0CF-45A5-98D6-0820A0EBC2F7}"/>
              </a:ext>
            </a:extLst>
          </p:cNvPr>
          <p:cNvSpPr/>
          <p:nvPr/>
        </p:nvSpPr>
        <p:spPr>
          <a:xfrm>
            <a:off x="838200" y="1283653"/>
            <a:ext cx="11090448" cy="4172104"/>
          </a:xfrm>
          <a:prstGeom prst="rect">
            <a:avLst/>
          </a:prstGeom>
        </p:spPr>
        <p:txBody>
          <a:bodyPr wrap="square">
            <a:spAutoFit/>
          </a:bodyPr>
          <a:lstStyle/>
          <a:p>
            <a:pPr marL="630555" indent="-630555">
              <a:lnSpc>
                <a:spcPct val="115000"/>
              </a:lnSpc>
              <a:spcAft>
                <a:spcPts val="1000"/>
              </a:spcAft>
            </a:pPr>
            <a:r>
              <a:rPr lang="de-DE" sz="2400" dirty="0">
                <a:latin typeface="Calibri" panose="020F0502020204030204" pitchFamily="34" charset="0"/>
                <a:ea typeface="Calibri" panose="020F0502020204030204" pitchFamily="34" charset="0"/>
                <a:cs typeface="Times New Roman" panose="02020603050405020304" pitchFamily="18" charset="0"/>
              </a:rPr>
              <a:t>19:30 Uhr    </a:t>
            </a:r>
            <a:r>
              <a:rPr lang="de-DE" sz="2400" b="1" dirty="0">
                <a:latin typeface="Calibri" panose="020F0502020204030204" pitchFamily="34" charset="0"/>
                <a:ea typeface="Calibri" panose="020F0502020204030204" pitchFamily="34" charset="0"/>
                <a:cs typeface="Times New Roman" panose="02020603050405020304" pitchFamily="18" charset="0"/>
              </a:rPr>
              <a:t>Begrüßung – Technische Hinweise</a:t>
            </a:r>
            <a:br>
              <a:rPr lang="de-DE" sz="2400" b="1" dirty="0">
                <a:latin typeface="Calibri" panose="020F0502020204030204" pitchFamily="34" charset="0"/>
                <a:ea typeface="Calibri" panose="020F0502020204030204" pitchFamily="34" charset="0"/>
                <a:cs typeface="Times New Roman" panose="02020603050405020304" pitchFamily="18" charset="0"/>
              </a:rPr>
            </a:br>
            <a:r>
              <a:rPr lang="de-DE" sz="2400" b="1" dirty="0">
                <a:latin typeface="Calibri" panose="020F0502020204030204" pitchFamily="34" charset="0"/>
                <a:ea typeface="Calibri" panose="020F0502020204030204" pitchFamily="34" charset="0"/>
                <a:cs typeface="Times New Roman" panose="02020603050405020304" pitchFamily="18" charset="0"/>
              </a:rPr>
              <a:t>             Notwendigkeit zur Anpassung an den Klimawandel</a:t>
            </a:r>
            <a:r>
              <a:rPr lang="de-DE" sz="2400" dirty="0">
                <a:latin typeface="Calibri" panose="020F0502020204030204" pitchFamily="34" charset="0"/>
                <a:ea typeface="Calibri" panose="020F0502020204030204" pitchFamily="34" charset="0"/>
                <a:cs typeface="Times New Roman" panose="02020603050405020304" pitchFamily="18" charset="0"/>
              </a:rPr>
              <a:t> </a:t>
            </a:r>
            <a:br>
              <a:rPr lang="de-DE" sz="2400" dirty="0">
                <a:latin typeface="Calibri" panose="020F0502020204030204" pitchFamily="34" charset="0"/>
                <a:ea typeface="Calibri" panose="020F0502020204030204" pitchFamily="34" charset="0"/>
                <a:cs typeface="Times New Roman" panose="02020603050405020304" pitchFamily="18" charset="0"/>
              </a:rPr>
            </a:br>
            <a:r>
              <a:rPr lang="de-DE" sz="2400" dirty="0">
                <a:latin typeface="Calibri" panose="020F0502020204030204" pitchFamily="34" charset="0"/>
                <a:ea typeface="Calibri" panose="020F0502020204030204" pitchFamily="34" charset="0"/>
                <a:cs typeface="Times New Roman" panose="02020603050405020304" pitchFamily="18" charset="0"/>
              </a:rPr>
              <a:t>             Organisator</a:t>
            </a:r>
          </a:p>
          <a:p>
            <a:pPr>
              <a:lnSpc>
                <a:spcPct val="115000"/>
              </a:lnSpc>
              <a:spcAft>
                <a:spcPts val="600"/>
              </a:spcAft>
              <a:tabLst>
                <a:tab pos="540385" algn="l"/>
                <a:tab pos="630555" algn="l"/>
                <a:tab pos="990600" algn="l"/>
              </a:tabLst>
            </a:pPr>
            <a:r>
              <a:rPr lang="de-DE" sz="2400" dirty="0">
                <a:latin typeface="Calibri" panose="020F0502020204030204" pitchFamily="34" charset="0"/>
                <a:ea typeface="Calibri" panose="020F0502020204030204" pitchFamily="34" charset="0"/>
                <a:cs typeface="Times New Roman" panose="02020603050405020304" pitchFamily="18" charset="0"/>
              </a:rPr>
              <a:t>19:50 Uhr    </a:t>
            </a:r>
            <a:r>
              <a:rPr lang="de-DE" sz="2400" b="1" dirty="0"/>
              <a:t>Vierjährige Erfahrung mit </a:t>
            </a:r>
            <a:r>
              <a:rPr lang="de-DE" sz="2400" b="1" dirty="0" err="1"/>
              <a:t>Mulchpflanzung</a:t>
            </a:r>
            <a:r>
              <a:rPr lang="de-DE" sz="2400" b="1" dirty="0"/>
              <a:t> in einem Versuchsbetrieb.  			       Erste Ergebnisse eines </a:t>
            </a:r>
            <a:r>
              <a:rPr lang="de-DE" sz="2400" b="1" dirty="0" err="1"/>
              <a:t>Mulchversuchs</a:t>
            </a:r>
            <a:r>
              <a:rPr lang="de-DE" sz="2400" b="1" dirty="0"/>
              <a:t> mit Kohl aus 2021</a:t>
            </a:r>
            <a:br>
              <a:rPr lang="de-DE" sz="2400" dirty="0">
                <a:latin typeface="Calibri" panose="020F0502020204030204" pitchFamily="34" charset="0"/>
                <a:ea typeface="Calibri" panose="020F0502020204030204" pitchFamily="34" charset="0"/>
                <a:cs typeface="Times New Roman" panose="02020603050405020304" pitchFamily="18" charset="0"/>
              </a:rPr>
            </a:br>
            <a:r>
              <a:rPr lang="de-DE" sz="2400" dirty="0">
                <a:latin typeface="Calibri" panose="020F0502020204030204" pitchFamily="34" charset="0"/>
                <a:ea typeface="Calibri" panose="020F0502020204030204" pitchFamily="34" charset="0"/>
                <a:cs typeface="Times New Roman" panose="02020603050405020304" pitchFamily="18" charset="0"/>
              </a:rPr>
              <a:t>                      Wissenschaftliche Expertin, LTZ</a:t>
            </a:r>
          </a:p>
          <a:p>
            <a:pPr>
              <a:lnSpc>
                <a:spcPct val="115000"/>
              </a:lnSpc>
              <a:spcAft>
                <a:spcPts val="600"/>
              </a:spcAft>
            </a:pPr>
            <a:r>
              <a:rPr lang="de-DE" sz="2400" dirty="0">
                <a:latin typeface="Calibri" panose="020F0502020204030204" pitchFamily="34" charset="0"/>
                <a:ea typeface="Calibri" panose="020F0502020204030204" pitchFamily="34" charset="0"/>
                <a:cs typeface="Times New Roman" panose="02020603050405020304" pitchFamily="18" charset="0"/>
              </a:rPr>
              <a:t>20:20 Uhr    </a:t>
            </a:r>
            <a:r>
              <a:rPr lang="de-DE" sz="2400" b="1" dirty="0"/>
              <a:t>Erfahrungsbericht zur </a:t>
            </a:r>
            <a:r>
              <a:rPr lang="de-DE" sz="2400" b="1" dirty="0" err="1"/>
              <a:t>Mulchdirektpflanzung</a:t>
            </a:r>
            <a:r>
              <a:rPr lang="de-DE" sz="2400" b="1" dirty="0"/>
              <a:t> im ökologischen Gemüsebau</a:t>
            </a:r>
            <a:br>
              <a:rPr lang="de-DE" sz="2400" dirty="0"/>
            </a:br>
            <a:r>
              <a:rPr lang="de-DE" sz="2400" dirty="0"/>
              <a:t>	         </a:t>
            </a:r>
            <a:r>
              <a:rPr lang="de-DE" sz="2400" dirty="0" err="1"/>
              <a:t>Praktikerbetrieb</a:t>
            </a:r>
            <a:endParaRPr lang="de-DE" sz="2400" dirty="0"/>
          </a:p>
          <a:p>
            <a:pPr>
              <a:lnSpc>
                <a:spcPct val="115000"/>
              </a:lnSpc>
              <a:spcAft>
                <a:spcPts val="1000"/>
              </a:spcAft>
            </a:pPr>
            <a:r>
              <a:rPr lang="de-DE" sz="2400" dirty="0">
                <a:latin typeface="Calibri" panose="020F0502020204030204" pitchFamily="34" charset="0"/>
                <a:ea typeface="Calibri" panose="020F0502020204030204" pitchFamily="34" charset="0"/>
                <a:cs typeface="Times New Roman" panose="02020603050405020304" pitchFamily="18" charset="0"/>
              </a:rPr>
              <a:t>21:05 Uhr     </a:t>
            </a:r>
            <a:r>
              <a:rPr lang="de-DE" sz="2400" b="1" dirty="0">
                <a:latin typeface="Calibri" panose="020F0502020204030204" pitchFamily="34" charset="0"/>
                <a:ea typeface="Calibri" panose="020F0502020204030204" pitchFamily="34" charset="0"/>
                <a:cs typeface="Times New Roman" panose="02020603050405020304" pitchFamily="18" charset="0"/>
              </a:rPr>
              <a:t>Fragen und Diskussion</a:t>
            </a:r>
            <a:endParaRPr lang="de-DE" sz="24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Grafik 10">
            <a:extLst>
              <a:ext uri="{FF2B5EF4-FFF2-40B4-BE49-F238E27FC236}">
                <a16:creationId xmlns:a16="http://schemas.microsoft.com/office/drawing/2014/main" id="{35326F35-BEEF-45A2-8EEA-2B49C52419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08468" y="5319184"/>
            <a:ext cx="1224137" cy="780904"/>
          </a:xfrm>
          <a:prstGeom prst="rect">
            <a:avLst/>
          </a:prstGeom>
        </p:spPr>
      </p:pic>
    </p:spTree>
    <p:extLst>
      <p:ext uri="{BB962C8B-B14F-4D97-AF65-F5344CB8AC3E}">
        <p14:creationId xmlns:p14="http://schemas.microsoft.com/office/powerpoint/2010/main" val="676829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a:t> Abfrage menti</a:t>
            </a:r>
            <a:r>
              <a:rPr lang="de-DE" dirty="0"/>
              <a:t>.com</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sp>
        <p:nvSpPr>
          <p:cNvPr id="9" name="Rechteck 8">
            <a:extLst>
              <a:ext uri="{FF2B5EF4-FFF2-40B4-BE49-F238E27FC236}">
                <a16:creationId xmlns:a16="http://schemas.microsoft.com/office/drawing/2014/main" id="{8FB3530D-C0CF-45A5-98D6-0820A0EBC2F7}"/>
              </a:ext>
            </a:extLst>
          </p:cNvPr>
          <p:cNvSpPr/>
          <p:nvPr/>
        </p:nvSpPr>
        <p:spPr>
          <a:xfrm>
            <a:off x="838200" y="1639063"/>
            <a:ext cx="11090448" cy="558743"/>
          </a:xfrm>
          <a:prstGeom prst="rect">
            <a:avLst/>
          </a:prstGeom>
        </p:spPr>
        <p:txBody>
          <a:bodyPr wrap="square">
            <a:spAutoFit/>
          </a:bodyPr>
          <a:lstStyle/>
          <a:p>
            <a:pPr marL="630555" indent="-630555" algn="ctr">
              <a:lnSpc>
                <a:spcPct val="115000"/>
              </a:lnSpc>
              <a:spcAft>
                <a:spcPts val="1000"/>
              </a:spcAft>
            </a:pPr>
            <a:r>
              <a:rPr lang="de-DE" sz="2800" u="sng" dirty="0">
                <a:hlinkClick r:id="rId3"/>
              </a:rPr>
              <a:t>https://www.menti.com</a:t>
            </a:r>
            <a:endParaRPr lang="de-DE" sz="2800" u="sng" dirty="0"/>
          </a:p>
        </p:txBody>
      </p:sp>
      <p:pic>
        <p:nvPicPr>
          <p:cNvPr id="11" name="Grafik 10">
            <a:extLst>
              <a:ext uri="{FF2B5EF4-FFF2-40B4-BE49-F238E27FC236}">
                <a16:creationId xmlns:a16="http://schemas.microsoft.com/office/drawing/2014/main" id="{35326F35-BEEF-45A2-8EEA-2B49C52419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08468" y="5319184"/>
            <a:ext cx="1224137" cy="780904"/>
          </a:xfrm>
          <a:prstGeom prst="rect">
            <a:avLst/>
          </a:prstGeom>
        </p:spPr>
      </p:pic>
    </p:spTree>
    <p:extLst>
      <p:ext uri="{BB962C8B-B14F-4D97-AF65-F5344CB8AC3E}">
        <p14:creationId xmlns:p14="http://schemas.microsoft.com/office/powerpoint/2010/main" val="3893961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186636"/>
            <a:ext cx="9144000" cy="2233042"/>
          </a:xfrm>
        </p:spPr>
        <p:txBody>
          <a:bodyPr>
            <a:noAutofit/>
          </a:bodyPr>
          <a:lstStyle/>
          <a:p>
            <a:pPr>
              <a:spcAft>
                <a:spcPts val="600"/>
              </a:spcAft>
              <a:defRPr/>
            </a:pPr>
            <a:r>
              <a:rPr lang="de-DE" sz="4000" b="1" dirty="0"/>
              <a:t>Notwendigkeit zur Anpassung an den Klimawandel</a:t>
            </a:r>
            <a:br>
              <a:rPr lang="de-DE" sz="4000" b="1" dirty="0">
                <a:solidFill>
                  <a:srgbClr val="C00000"/>
                </a:solidFill>
              </a:rPr>
            </a:br>
            <a:br>
              <a:rPr lang="de-DE" sz="4000" dirty="0"/>
            </a:br>
            <a:r>
              <a:rPr lang="de-DE" sz="2800" dirty="0"/>
              <a:t>Online-Veranstaltung, </a:t>
            </a:r>
            <a:r>
              <a:rPr lang="de-DE" sz="2800" dirty="0" err="1"/>
              <a:t>Mulchanbau</a:t>
            </a:r>
            <a:r>
              <a:rPr lang="de-DE" sz="2800" dirty="0"/>
              <a:t> im Gemüseanbau</a:t>
            </a:r>
            <a:br>
              <a:rPr lang="de-DE" sz="2800" dirty="0"/>
            </a:br>
            <a:endParaRPr lang="de-DE" sz="2800" dirty="0"/>
          </a:p>
        </p:txBody>
      </p:sp>
    </p:spTree>
    <p:extLst>
      <p:ext uri="{BB962C8B-B14F-4D97-AF65-F5344CB8AC3E}">
        <p14:creationId xmlns:p14="http://schemas.microsoft.com/office/powerpoint/2010/main" val="2212734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Tendenzen des Klimawandels</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pic>
        <p:nvPicPr>
          <p:cNvPr id="10" name="Grafik 9">
            <a:extLst>
              <a:ext uri="{FF2B5EF4-FFF2-40B4-BE49-F238E27FC236}">
                <a16:creationId xmlns:a16="http://schemas.microsoft.com/office/drawing/2014/main" id="{E1F89368-D5C8-4DB1-A545-74DD87D8EB6C}"/>
              </a:ext>
            </a:extLst>
          </p:cNvPr>
          <p:cNvPicPr>
            <a:picLocks noChangeAspect="1"/>
          </p:cNvPicPr>
          <p:nvPr/>
        </p:nvPicPr>
        <p:blipFill rotWithShape="1">
          <a:blip r:embed="rId3"/>
          <a:srcRect r="1507"/>
          <a:stretch/>
        </p:blipFill>
        <p:spPr>
          <a:xfrm>
            <a:off x="-6927" y="153680"/>
            <a:ext cx="12176193" cy="5651583"/>
          </a:xfrm>
          <a:prstGeom prst="rect">
            <a:avLst/>
          </a:prstGeom>
        </p:spPr>
      </p:pic>
    </p:spTree>
    <p:extLst>
      <p:ext uri="{BB962C8B-B14F-4D97-AF65-F5344CB8AC3E}">
        <p14:creationId xmlns:p14="http://schemas.microsoft.com/office/powerpoint/2010/main" val="1544131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Tendenzen des Klimawandels</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sp>
        <p:nvSpPr>
          <p:cNvPr id="3" name="Inhaltsplatzhalter 2">
            <a:extLst>
              <a:ext uri="{FF2B5EF4-FFF2-40B4-BE49-F238E27FC236}">
                <a16:creationId xmlns:a16="http://schemas.microsoft.com/office/drawing/2014/main" id="{5E459DAC-46A5-4C8A-A7DA-5CC3767955C4}"/>
              </a:ext>
            </a:extLst>
          </p:cNvPr>
          <p:cNvSpPr>
            <a:spLocks noGrp="1"/>
          </p:cNvSpPr>
          <p:nvPr>
            <p:ph idx="1"/>
          </p:nvPr>
        </p:nvSpPr>
        <p:spPr/>
        <p:txBody>
          <a:bodyPr/>
          <a:lstStyle/>
          <a:p>
            <a:r>
              <a:rPr lang="de-DE" b="1" dirty="0"/>
              <a:t> Starke Schwankungen </a:t>
            </a:r>
            <a:r>
              <a:rPr lang="de-DE" dirty="0"/>
              <a:t>von Jahr zu Jahr (hohe Variabilität) bzw. „festgefahrene“ Wetterlagen</a:t>
            </a:r>
          </a:p>
          <a:p>
            <a:pPr marL="342900" indent="-342900">
              <a:spcAft>
                <a:spcPts val="600"/>
              </a:spcAft>
              <a:defRPr/>
            </a:pPr>
            <a:r>
              <a:rPr lang="de-DE" b="1" dirty="0"/>
              <a:t>Temperaturanstieg </a:t>
            </a:r>
            <a:endParaRPr lang="de-DE" dirty="0"/>
          </a:p>
          <a:p>
            <a:r>
              <a:rPr lang="de-DE" b="1" dirty="0"/>
              <a:t> Veränderte Niederschlagsverteilung</a:t>
            </a:r>
          </a:p>
          <a:p>
            <a:pPr marL="342900" indent="-342900">
              <a:defRPr/>
            </a:pPr>
            <a:r>
              <a:rPr lang="de-DE" b="1" dirty="0"/>
              <a:t>Extremwetter-Ereignisse</a:t>
            </a:r>
            <a:r>
              <a:rPr lang="de-DE" dirty="0"/>
              <a:t> werden zunehmen</a:t>
            </a:r>
          </a:p>
          <a:p>
            <a:pPr marL="342900" indent="-342900">
              <a:lnSpc>
                <a:spcPct val="100000"/>
              </a:lnSpc>
              <a:defRPr/>
            </a:pPr>
            <a:r>
              <a:rPr lang="de-DE" b="1" dirty="0"/>
              <a:t>Verlängerte Vegetationsperiode</a:t>
            </a:r>
            <a:endParaRPr lang="de-DE" dirty="0"/>
          </a:p>
          <a:p>
            <a:pPr marL="0" indent="0">
              <a:buNone/>
            </a:pPr>
            <a:endParaRPr lang="de-DE" dirty="0"/>
          </a:p>
        </p:txBody>
      </p:sp>
      <p:sp>
        <p:nvSpPr>
          <p:cNvPr id="11" name="Inhaltsplatzhalter 10">
            <a:extLst>
              <a:ext uri="{FF2B5EF4-FFF2-40B4-BE49-F238E27FC236}">
                <a16:creationId xmlns:a16="http://schemas.microsoft.com/office/drawing/2014/main" id="{F3612B63-CCC4-4F13-8CDB-79E65AC1BEA1}"/>
              </a:ext>
            </a:extLst>
          </p:cNvPr>
          <p:cNvSpPr txBox="1">
            <a:spLocks/>
          </p:cNvSpPr>
          <p:nvPr/>
        </p:nvSpPr>
        <p:spPr bwMode="auto">
          <a:xfrm>
            <a:off x="7896200" y="6020730"/>
            <a:ext cx="3166251" cy="525272"/>
          </a:xfrm>
          <a:prstGeom prst="rect">
            <a:avLst/>
          </a:prstGeom>
          <a:noFill/>
        </p:spPr>
        <p:txBody>
          <a:bodyPr wrap="non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pPr>
            <a:r>
              <a:rPr lang="de-DE" sz="1100" dirty="0"/>
              <a:t>Hagelschaden Zucchinipflanze, LLH, Frank </a:t>
            </a:r>
            <a:r>
              <a:rPr lang="de-DE" sz="1100" dirty="0" err="1"/>
              <a:t>Ch</a:t>
            </a:r>
            <a:r>
              <a:rPr lang="de-DE" sz="1100" dirty="0"/>
              <a:t>. Fetzer</a:t>
            </a:r>
          </a:p>
          <a:p>
            <a:pPr marL="0" indent="0">
              <a:buFont typeface="Arial"/>
              <a:buNone/>
            </a:pPr>
            <a:endParaRPr lang="de-DE" sz="1100" dirty="0"/>
          </a:p>
        </p:txBody>
      </p:sp>
      <p:pic>
        <p:nvPicPr>
          <p:cNvPr id="5" name="Grafik 4">
            <a:extLst>
              <a:ext uri="{FF2B5EF4-FFF2-40B4-BE49-F238E27FC236}">
                <a16:creationId xmlns:a16="http://schemas.microsoft.com/office/drawing/2014/main" id="{F479C383-C9C5-4249-AD8A-74AF36A2A1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6200" y="3111222"/>
            <a:ext cx="3803915" cy="2852936"/>
          </a:xfrm>
          <a:prstGeom prst="rect">
            <a:avLst/>
          </a:prstGeom>
        </p:spPr>
      </p:pic>
    </p:spTree>
    <p:extLst>
      <p:ext uri="{BB962C8B-B14F-4D97-AF65-F5344CB8AC3E}">
        <p14:creationId xmlns:p14="http://schemas.microsoft.com/office/powerpoint/2010/main" val="941841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Hitzetage (</a:t>
            </a:r>
            <a:r>
              <a:rPr lang="de-DE" dirty="0" err="1"/>
              <a:t>Tmax</a:t>
            </a:r>
            <a:r>
              <a:rPr lang="de-DE" dirty="0"/>
              <a:t> </a:t>
            </a:r>
            <a:r>
              <a:rPr lang="de-DE" u="sng" dirty="0"/>
              <a:t>&gt;</a:t>
            </a:r>
            <a:r>
              <a:rPr lang="de-DE" dirty="0"/>
              <a:t>30°C)</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pic>
        <p:nvPicPr>
          <p:cNvPr id="8" name="Inhaltsplatzhalter 7">
            <a:extLst>
              <a:ext uri="{FF2B5EF4-FFF2-40B4-BE49-F238E27FC236}">
                <a16:creationId xmlns:a16="http://schemas.microsoft.com/office/drawing/2014/main" id="{51ADC4DA-CE6F-465C-A125-D66FF8DD431B}"/>
              </a:ext>
            </a:extLst>
          </p:cNvPr>
          <p:cNvPicPr>
            <a:picLocks noGrp="1" noChangeAspect="1"/>
          </p:cNvPicPr>
          <p:nvPr>
            <p:ph idx="1"/>
          </p:nvPr>
        </p:nvPicPr>
        <p:blipFill>
          <a:blip r:embed="rId3"/>
          <a:stretch>
            <a:fillRect/>
          </a:stretch>
        </p:blipFill>
        <p:spPr>
          <a:xfrm>
            <a:off x="580027" y="1988840"/>
            <a:ext cx="3237257" cy="3255546"/>
          </a:xfrm>
          <a:prstGeom prst="rect">
            <a:avLst/>
          </a:prstGeom>
        </p:spPr>
      </p:pic>
      <p:pic>
        <p:nvPicPr>
          <p:cNvPr id="9" name="Grafik 8">
            <a:extLst>
              <a:ext uri="{FF2B5EF4-FFF2-40B4-BE49-F238E27FC236}">
                <a16:creationId xmlns:a16="http://schemas.microsoft.com/office/drawing/2014/main" id="{B35B3CAD-2782-4DFE-94B0-AE7EDB3A3123}"/>
              </a:ext>
            </a:extLst>
          </p:cNvPr>
          <p:cNvPicPr>
            <a:picLocks noChangeAspect="1"/>
          </p:cNvPicPr>
          <p:nvPr/>
        </p:nvPicPr>
        <p:blipFill>
          <a:blip r:embed="rId4"/>
          <a:stretch>
            <a:fillRect/>
          </a:stretch>
        </p:blipFill>
        <p:spPr>
          <a:xfrm>
            <a:off x="4367808" y="1177000"/>
            <a:ext cx="6408712" cy="5172837"/>
          </a:xfrm>
          <a:prstGeom prst="rect">
            <a:avLst/>
          </a:prstGeom>
        </p:spPr>
      </p:pic>
    </p:spTree>
    <p:extLst>
      <p:ext uri="{BB962C8B-B14F-4D97-AF65-F5344CB8AC3E}">
        <p14:creationId xmlns:p14="http://schemas.microsoft.com/office/powerpoint/2010/main" val="4103899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Auswirkungen des Klimawandels</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sp>
        <p:nvSpPr>
          <p:cNvPr id="17" name="Textfeld 5">
            <a:extLst>
              <a:ext uri="{FF2B5EF4-FFF2-40B4-BE49-F238E27FC236}">
                <a16:creationId xmlns:a16="http://schemas.microsoft.com/office/drawing/2014/main" id="{182452F3-EEE9-44F5-8BA8-8E54DB4BBE2E}"/>
              </a:ext>
            </a:extLst>
          </p:cNvPr>
          <p:cNvSpPr txBox="1">
            <a:spLocks/>
          </p:cNvSpPr>
          <p:nvPr/>
        </p:nvSpPr>
        <p:spPr bwMode="auto">
          <a:xfrm flipH="1">
            <a:off x="647725" y="5228338"/>
            <a:ext cx="2449488" cy="244682"/>
          </a:xfrm>
          <a:prstGeom prst="rect">
            <a:avLst/>
          </a:prstGeom>
          <a:noFill/>
        </p:spPr>
        <p:txBody>
          <a:bodyPr wrap="squar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defRPr/>
            </a:pPr>
            <a:r>
              <a:rPr lang="de-DE" sz="1100" dirty="0"/>
              <a:t>Trockener Boden, </a:t>
            </a:r>
            <a:r>
              <a:rPr lang="de-DE" sz="1100" dirty="0" err="1"/>
              <a:t>pixabay</a:t>
            </a:r>
            <a:endParaRPr lang="de-DE" dirty="0"/>
          </a:p>
        </p:txBody>
      </p:sp>
      <p:pic>
        <p:nvPicPr>
          <p:cNvPr id="18" name="Grafik 17">
            <a:extLst>
              <a:ext uri="{FF2B5EF4-FFF2-40B4-BE49-F238E27FC236}">
                <a16:creationId xmlns:a16="http://schemas.microsoft.com/office/drawing/2014/main" id="{C862C10D-8E46-42EF-BF9D-E7158614EA95}"/>
              </a:ext>
            </a:extLst>
          </p:cNvPr>
          <p:cNvPicPr>
            <a:picLocks noChangeAspect="1"/>
          </p:cNvPicPr>
          <p:nvPr/>
        </p:nvPicPr>
        <p:blipFill>
          <a:blip r:embed="rId3"/>
          <a:stretch>
            <a:fillRect/>
          </a:stretch>
        </p:blipFill>
        <p:spPr>
          <a:xfrm>
            <a:off x="4499580" y="1128898"/>
            <a:ext cx="3059464" cy="4614171"/>
          </a:xfrm>
          <a:prstGeom prst="rect">
            <a:avLst/>
          </a:prstGeom>
        </p:spPr>
      </p:pic>
      <p:sp>
        <p:nvSpPr>
          <p:cNvPr id="19" name="Rechteck 18">
            <a:extLst>
              <a:ext uri="{FF2B5EF4-FFF2-40B4-BE49-F238E27FC236}">
                <a16:creationId xmlns:a16="http://schemas.microsoft.com/office/drawing/2014/main" id="{92E8730C-70A3-4888-8452-346DBCA843E4}"/>
              </a:ext>
            </a:extLst>
          </p:cNvPr>
          <p:cNvSpPr/>
          <p:nvPr/>
        </p:nvSpPr>
        <p:spPr>
          <a:xfrm>
            <a:off x="4420751" y="5729102"/>
            <a:ext cx="2084225" cy="430887"/>
          </a:xfrm>
          <a:prstGeom prst="rect">
            <a:avLst/>
          </a:prstGeom>
        </p:spPr>
        <p:txBody>
          <a:bodyPr wrap="none">
            <a:spAutoFit/>
          </a:bodyPr>
          <a:lstStyle/>
          <a:p>
            <a:r>
              <a:rPr lang="de-DE" sz="1100" dirty="0"/>
              <a:t>Erosionsrinne in einem Kornfeld, </a:t>
            </a:r>
          </a:p>
          <a:p>
            <a:r>
              <a:rPr lang="de-DE" sz="1100" dirty="0"/>
              <a:t> </a:t>
            </a:r>
            <a:r>
              <a:rPr lang="de-DE" sz="1100" dirty="0" err="1"/>
              <a:t>Agricultural</a:t>
            </a:r>
            <a:r>
              <a:rPr lang="de-DE" sz="1100" dirty="0"/>
              <a:t> Research Service</a:t>
            </a:r>
          </a:p>
        </p:txBody>
      </p:sp>
      <p:pic>
        <p:nvPicPr>
          <p:cNvPr id="20" name="Grafik 19">
            <a:extLst>
              <a:ext uri="{FF2B5EF4-FFF2-40B4-BE49-F238E27FC236}">
                <a16:creationId xmlns:a16="http://schemas.microsoft.com/office/drawing/2014/main" id="{1802B4C5-A246-4098-AA9C-C96BD5CB5B3C}"/>
              </a:ext>
            </a:extLst>
          </p:cNvPr>
          <p:cNvPicPr>
            <a:picLocks noChangeAspect="1"/>
          </p:cNvPicPr>
          <p:nvPr/>
        </p:nvPicPr>
        <p:blipFill>
          <a:blip r:embed="rId4"/>
          <a:stretch>
            <a:fillRect/>
          </a:stretch>
        </p:blipFill>
        <p:spPr>
          <a:xfrm>
            <a:off x="7703060" y="992036"/>
            <a:ext cx="3650740" cy="2436964"/>
          </a:xfrm>
          <a:prstGeom prst="rect">
            <a:avLst/>
          </a:prstGeom>
        </p:spPr>
      </p:pic>
      <p:sp>
        <p:nvSpPr>
          <p:cNvPr id="21" name="Textfeld 7">
            <a:extLst>
              <a:ext uri="{FF2B5EF4-FFF2-40B4-BE49-F238E27FC236}">
                <a16:creationId xmlns:a16="http://schemas.microsoft.com/office/drawing/2014/main" id="{922B80C5-E551-46C8-8685-6B6D9569F363}"/>
              </a:ext>
            </a:extLst>
          </p:cNvPr>
          <p:cNvSpPr>
            <a:spLocks/>
          </p:cNvSpPr>
          <p:nvPr/>
        </p:nvSpPr>
        <p:spPr bwMode="auto">
          <a:xfrm>
            <a:off x="10178155" y="3411430"/>
            <a:ext cx="1319661" cy="276999"/>
          </a:xfrm>
          <a:prstGeom prst="rect">
            <a:avLst/>
          </a:prstGeom>
          <a:noFill/>
        </p:spPr>
        <p:txBody>
          <a:bodyPr wrap="square" rtlCol="0">
            <a:spAutoFit/>
          </a:bodyPr>
          <a:ls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1200" dirty="0"/>
              <a:t>Erosion, </a:t>
            </a:r>
            <a:r>
              <a:rPr lang="de-DE" sz="1200" dirty="0" err="1"/>
              <a:t>pixabay</a:t>
            </a:r>
            <a:endParaRPr dirty="0"/>
          </a:p>
        </p:txBody>
      </p:sp>
      <p:pic>
        <p:nvPicPr>
          <p:cNvPr id="23" name="Grafik 22">
            <a:extLst>
              <a:ext uri="{FF2B5EF4-FFF2-40B4-BE49-F238E27FC236}">
                <a16:creationId xmlns:a16="http://schemas.microsoft.com/office/drawing/2014/main" id="{116E9451-2877-49F8-AAA4-29046DF63B85}"/>
              </a:ext>
            </a:extLst>
          </p:cNvPr>
          <p:cNvPicPr>
            <a:picLocks noChangeAspect="1"/>
          </p:cNvPicPr>
          <p:nvPr/>
        </p:nvPicPr>
        <p:blipFill>
          <a:blip r:embed="rId5"/>
          <a:stretch>
            <a:fillRect/>
          </a:stretch>
        </p:blipFill>
        <p:spPr>
          <a:xfrm>
            <a:off x="773013" y="2946383"/>
            <a:ext cx="3582551" cy="2281955"/>
          </a:xfrm>
          <a:prstGeom prst="rect">
            <a:avLst/>
          </a:prstGeom>
        </p:spPr>
      </p:pic>
      <p:pic>
        <p:nvPicPr>
          <p:cNvPr id="22" name="Grafik 21">
            <a:extLst>
              <a:ext uri="{FF2B5EF4-FFF2-40B4-BE49-F238E27FC236}">
                <a16:creationId xmlns:a16="http://schemas.microsoft.com/office/drawing/2014/main" id="{80061724-D52F-404F-81B7-74641DF0148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7755255" y="3682220"/>
            <a:ext cx="3663732" cy="2060849"/>
          </a:xfrm>
          <a:prstGeom prst="rect">
            <a:avLst/>
          </a:prstGeom>
        </p:spPr>
      </p:pic>
      <p:sp>
        <p:nvSpPr>
          <p:cNvPr id="24" name="Rechteck 23">
            <a:extLst>
              <a:ext uri="{FF2B5EF4-FFF2-40B4-BE49-F238E27FC236}">
                <a16:creationId xmlns:a16="http://schemas.microsoft.com/office/drawing/2014/main" id="{53F5A275-7639-4133-B8C3-EDD4746738C5}"/>
              </a:ext>
            </a:extLst>
          </p:cNvPr>
          <p:cNvSpPr/>
          <p:nvPr/>
        </p:nvSpPr>
        <p:spPr bwMode="auto">
          <a:xfrm>
            <a:off x="7703060" y="5780846"/>
            <a:ext cx="3650740" cy="261610"/>
          </a:xfrm>
          <a:prstGeom prst="rect">
            <a:avLst/>
          </a:prstGeom>
        </p:spPr>
        <p:txBody>
          <a:bodyPr wrap="square">
            <a:spAutoFit/>
          </a:bodyPr>
          <a:lstStyle/>
          <a:p>
            <a:r>
              <a:rPr lang="de-DE" sz="1100" dirty="0"/>
              <a:t>Überschwemmter Acker, Bodensee-Stiftung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Auswirkungen des Klimawandels</a:t>
            </a:r>
            <a:endParaRPr dirty="0"/>
          </a:p>
        </p:txBody>
      </p:sp>
      <p:sp>
        <p:nvSpPr>
          <p:cNvPr id="6" name="Fußzeilenplatzhalter 3"/>
          <p:cNvSpPr>
            <a:spLocks noGrp="1"/>
          </p:cNvSpPr>
          <p:nvPr>
            <p:ph type="ftr" sz="quarter" idx="10"/>
          </p:nvPr>
        </p:nvSpPr>
        <p:spPr bwMode="auto"/>
        <p:txBody>
          <a:bodyPr/>
          <a:lstStyle/>
          <a:p>
            <a:pPr>
              <a:defRPr/>
            </a:pPr>
            <a:r>
              <a:rPr lang="de-DE"/>
              <a:t>Mulchanbau im Gemüsebau</a:t>
            </a:r>
          </a:p>
        </p:txBody>
      </p:sp>
      <p:sp>
        <p:nvSpPr>
          <p:cNvPr id="15" name="Textfeld 5">
            <a:extLst>
              <a:ext uri="{FF2B5EF4-FFF2-40B4-BE49-F238E27FC236}">
                <a16:creationId xmlns:a16="http://schemas.microsoft.com/office/drawing/2014/main" id="{BCAD4AD2-B56E-4BF1-9AF9-35D52A0C0A24}"/>
              </a:ext>
            </a:extLst>
          </p:cNvPr>
          <p:cNvSpPr>
            <a:spLocks noGrp="1"/>
          </p:cNvSpPr>
          <p:nvPr>
            <p:ph idx="1"/>
          </p:nvPr>
        </p:nvSpPr>
        <p:spPr bwMode="auto">
          <a:xfrm flipH="1">
            <a:off x="7519335" y="4410048"/>
            <a:ext cx="2949883" cy="244682"/>
          </a:xfrm>
          <a:prstGeom prst="rect">
            <a:avLst/>
          </a:prstGeom>
          <a:noFill/>
        </p:spPr>
        <p:txBody>
          <a:bodyPr wrap="square" rtlCol="0">
            <a:spAutoFit/>
          </a:bodyPr>
          <a:lstStyle/>
          <a:p>
            <a:pPr marL="0" indent="0">
              <a:buNone/>
              <a:defRPr/>
            </a:pPr>
            <a:r>
              <a:rPr lang="de-DE" sz="1100" dirty="0"/>
              <a:t>Verschlämmung in Kartoffeln, LLH</a:t>
            </a:r>
            <a:endParaRPr dirty="0"/>
          </a:p>
        </p:txBody>
      </p:sp>
      <p:sp>
        <p:nvSpPr>
          <p:cNvPr id="16" name="Rechteck 3">
            <a:extLst>
              <a:ext uri="{FF2B5EF4-FFF2-40B4-BE49-F238E27FC236}">
                <a16:creationId xmlns:a16="http://schemas.microsoft.com/office/drawing/2014/main" id="{80BDFA46-46DF-4292-BA90-18B6645925CD}"/>
              </a:ext>
            </a:extLst>
          </p:cNvPr>
          <p:cNvSpPr/>
          <p:nvPr/>
        </p:nvSpPr>
        <p:spPr bwMode="auto">
          <a:xfrm>
            <a:off x="827438" y="3792089"/>
            <a:ext cx="2751074" cy="246221"/>
          </a:xfrm>
          <a:prstGeom prst="rect">
            <a:avLst/>
          </a:prstGeom>
        </p:spPr>
        <p:txBody>
          <a:bodyPr wrap="none">
            <a:spAutoFit/>
          </a:bodyPr>
          <a:lstStyle/>
          <a:p>
            <a:pPr>
              <a:defRPr/>
            </a:pPr>
            <a:r>
              <a:rPr lang="de-DE" sz="1000" dirty="0"/>
              <a:t>Vertrockneter Kohlbestand, LLH, Frank </a:t>
            </a:r>
            <a:r>
              <a:rPr lang="de-DE" sz="1000" dirty="0" err="1"/>
              <a:t>Ch</a:t>
            </a:r>
            <a:r>
              <a:rPr lang="de-DE" sz="1000" dirty="0"/>
              <a:t>. Fetzer</a:t>
            </a:r>
            <a:endParaRPr lang="de-DE" sz="1400" dirty="0"/>
          </a:p>
        </p:txBody>
      </p:sp>
      <p:sp>
        <p:nvSpPr>
          <p:cNvPr id="17" name="Textfeld 5">
            <a:extLst>
              <a:ext uri="{FF2B5EF4-FFF2-40B4-BE49-F238E27FC236}">
                <a16:creationId xmlns:a16="http://schemas.microsoft.com/office/drawing/2014/main" id="{182452F3-EEE9-44F5-8BA8-8E54DB4BBE2E}"/>
              </a:ext>
            </a:extLst>
          </p:cNvPr>
          <p:cNvSpPr txBox="1">
            <a:spLocks/>
          </p:cNvSpPr>
          <p:nvPr/>
        </p:nvSpPr>
        <p:spPr bwMode="auto">
          <a:xfrm flipH="1">
            <a:off x="3958354" y="6143995"/>
            <a:ext cx="3154433" cy="244682"/>
          </a:xfrm>
          <a:prstGeom prst="rect">
            <a:avLst/>
          </a:prstGeom>
          <a:noFill/>
        </p:spPr>
        <p:txBody>
          <a:bodyPr wrap="square" rtlCol="0">
            <a:spAutoFit/>
          </a:bodyPr>
          <a:lst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defRPr/>
            </a:pPr>
            <a:r>
              <a:rPr lang="de-DE" sz="1100" dirty="0"/>
              <a:t>Trockenrisse in Zwiebeln, LLH, Stefan Nauheimer</a:t>
            </a:r>
            <a:endParaRPr lang="de-DE" dirty="0"/>
          </a:p>
        </p:txBody>
      </p:sp>
      <p:pic>
        <p:nvPicPr>
          <p:cNvPr id="9" name="Grafik 8">
            <a:extLst>
              <a:ext uri="{FF2B5EF4-FFF2-40B4-BE49-F238E27FC236}">
                <a16:creationId xmlns:a16="http://schemas.microsoft.com/office/drawing/2014/main" id="{B07890B4-8F3D-40E0-BB49-1F2CDA4CF2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9019" y="1197918"/>
            <a:ext cx="3515883" cy="2636912"/>
          </a:xfrm>
          <a:prstGeom prst="rect">
            <a:avLst/>
          </a:prstGeom>
        </p:spPr>
      </p:pic>
      <p:pic>
        <p:nvPicPr>
          <p:cNvPr id="2" name="Grafik 1">
            <a:extLst>
              <a:ext uri="{FF2B5EF4-FFF2-40B4-BE49-F238E27FC236}">
                <a16:creationId xmlns:a16="http://schemas.microsoft.com/office/drawing/2014/main" id="{A59EE5F9-5414-4955-91F4-195B866A7442}"/>
              </a:ext>
            </a:extLst>
          </p:cNvPr>
          <p:cNvPicPr>
            <a:picLocks noChangeAspect="1"/>
          </p:cNvPicPr>
          <p:nvPr/>
        </p:nvPicPr>
        <p:blipFill>
          <a:blip r:embed="rId4"/>
          <a:stretch>
            <a:fillRect/>
          </a:stretch>
        </p:blipFill>
        <p:spPr>
          <a:xfrm>
            <a:off x="3958354" y="3456312"/>
            <a:ext cx="3583576" cy="2687683"/>
          </a:xfrm>
          <a:prstGeom prst="rect">
            <a:avLst/>
          </a:prstGeom>
        </p:spPr>
      </p:pic>
      <p:pic>
        <p:nvPicPr>
          <p:cNvPr id="3" name="Grafik 2">
            <a:extLst>
              <a:ext uri="{FF2B5EF4-FFF2-40B4-BE49-F238E27FC236}">
                <a16:creationId xmlns:a16="http://schemas.microsoft.com/office/drawing/2014/main" id="{DC1A5AD0-2192-4991-8496-E496129BB3FF}"/>
              </a:ext>
            </a:extLst>
          </p:cNvPr>
          <p:cNvPicPr>
            <a:picLocks noChangeAspect="1"/>
          </p:cNvPicPr>
          <p:nvPr/>
        </p:nvPicPr>
        <p:blipFill>
          <a:blip r:embed="rId5"/>
          <a:stretch>
            <a:fillRect/>
          </a:stretch>
        </p:blipFill>
        <p:spPr>
          <a:xfrm>
            <a:off x="7519335" y="1283653"/>
            <a:ext cx="4124622" cy="3093467"/>
          </a:xfrm>
          <a:prstGeom prst="rect">
            <a:avLst/>
          </a:prstGeom>
        </p:spPr>
      </p:pic>
    </p:spTree>
    <p:extLst>
      <p:ext uri="{BB962C8B-B14F-4D97-AF65-F5344CB8AC3E}">
        <p14:creationId xmlns:p14="http://schemas.microsoft.com/office/powerpoint/2010/main" val="2346597091"/>
      </p:ext>
    </p:extLst>
  </p:cSld>
  <p:clrMapOvr>
    <a:masterClrMapping/>
  </p:clrMapOvr>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1842</Words>
  <Application>Microsoft Office PowerPoint</Application>
  <DocSecurity>0</DocSecurity>
  <PresentationFormat>Breitbild</PresentationFormat>
  <Paragraphs>157</Paragraphs>
  <Slides>15</Slides>
  <Notes>15</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15</vt:i4>
      </vt:variant>
    </vt:vector>
  </HeadingPairs>
  <TitlesOfParts>
    <vt:vector size="22" baseType="lpstr">
      <vt:lpstr>Arial</vt:lpstr>
      <vt:lpstr>Calibri</vt:lpstr>
      <vt:lpstr>Calibri Light</vt:lpstr>
      <vt:lpstr>Courier New</vt:lpstr>
      <vt:lpstr>Times New Roman</vt:lpstr>
      <vt:lpstr>Wingdings</vt:lpstr>
      <vt:lpstr>Office</vt:lpstr>
      <vt:lpstr>Online-Veranstaltung:  Mulchanbau im Gemüseanbau  </vt:lpstr>
      <vt:lpstr> Ablauf</vt:lpstr>
      <vt:lpstr> Abfrage menti.com</vt:lpstr>
      <vt:lpstr>Notwendigkeit zur Anpassung an den Klimawandel  Online-Veranstaltung, Mulchanbau im Gemüseanbau </vt:lpstr>
      <vt:lpstr>Tendenzen des Klimawandels</vt:lpstr>
      <vt:lpstr>Tendenzen des Klimawandels</vt:lpstr>
      <vt:lpstr>Hitzetage (Tmax &gt;30°C)</vt:lpstr>
      <vt:lpstr>Auswirkungen des Klimawandels</vt:lpstr>
      <vt:lpstr>Auswirkungen des Klimawandels</vt:lpstr>
      <vt:lpstr>Was können wir tun?</vt:lpstr>
      <vt:lpstr>Anpassungsmaßnahme – Mulchanbau</vt:lpstr>
      <vt:lpstr>Bodenleben</vt:lpstr>
      <vt:lpstr>Anpassungsmaßnahme – Mulchanbau</vt:lpstr>
      <vt:lpstr>Anpassungsmaßnahme – Mulchanbau</vt:lpstr>
      <vt:lpstr>FAZIT</vt:lpstr>
    </vt:vector>
  </TitlesOfParts>
  <Manager/>
  <Company>LLH</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Kühnert, Dagmar (LLH)</dc:creator>
  <cp:keywords/>
  <dc:description/>
  <cp:lastModifiedBy>Sabine Sommer</cp:lastModifiedBy>
  <cp:revision>292</cp:revision>
  <dcterms:created xsi:type="dcterms:W3CDTF">2020-08-20T08:27:11Z</dcterms:created>
  <dcterms:modified xsi:type="dcterms:W3CDTF">2022-03-10T12:44:55Z</dcterms:modified>
  <cp:category/>
  <dc:identifier/>
  <cp:contentStatus/>
  <dc:language/>
  <cp:version/>
</cp:coreProperties>
</file>